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Open Sauce Bold" charset="1" panose="00000800000000000000"/>
      <p:regular r:id="rId13"/>
    </p:embeddedFont>
    <p:embeddedFont>
      <p:font typeface="Open Sauce Heavy" charset="1" panose="00000A00000000000000"/>
      <p:regular r:id="rId14"/>
    </p:embeddedFont>
    <p:embeddedFont>
      <p:font typeface="Open Sauce" charset="1" panose="00000500000000000000"/>
      <p:regular r:id="rId15"/>
    </p:embeddedFont>
    <p:embeddedFont>
      <p:font typeface="Montserrat Bold" charset="1" panose="000008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jpeg" Type="http://schemas.openxmlformats.org/officeDocument/2006/relationships/image"/><Relationship Id="rId7" Target="../media/image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432880" y="1526000"/>
            <a:ext cx="7234999" cy="7234999"/>
          </a:xfrm>
          <a:custGeom>
            <a:avLst/>
            <a:gdLst/>
            <a:ahLst/>
            <a:cxnLst/>
            <a:rect r="r" b="b" t="t" l="l"/>
            <a:pathLst>
              <a:path h="7234999" w="7234999">
                <a:moveTo>
                  <a:pt x="0" y="0"/>
                </a:moveTo>
                <a:lnTo>
                  <a:pt x="7234999" y="0"/>
                </a:lnTo>
                <a:lnTo>
                  <a:pt x="7234999" y="7235000"/>
                </a:lnTo>
                <a:lnTo>
                  <a:pt x="0" y="72350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7" id="7"/>
          <p:cNvGrpSpPr/>
          <p:nvPr/>
        </p:nvGrpSpPr>
        <p:grpSpPr>
          <a:xfrm rot="0">
            <a:off x="9964752" y="2093344"/>
            <a:ext cx="6135796" cy="6135771"/>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38888" t="0" r="-38888" b="0"/>
              </a:stretch>
            </a:blipFill>
          </p:spPr>
        </p:sp>
      </p:grpSp>
      <p:grpSp>
        <p:nvGrpSpPr>
          <p:cNvPr name="Group 9" id="9"/>
          <p:cNvGrpSpPr/>
          <p:nvPr/>
        </p:nvGrpSpPr>
        <p:grpSpPr>
          <a:xfrm rot="0">
            <a:off x="1088656" y="3489495"/>
            <a:ext cx="47767" cy="2916929"/>
            <a:chOff x="0" y="0"/>
            <a:chExt cx="12581" cy="768245"/>
          </a:xfrm>
        </p:grpSpPr>
        <p:sp>
          <p:nvSpPr>
            <p:cNvPr name="Freeform 10" id="10"/>
            <p:cNvSpPr/>
            <p:nvPr/>
          </p:nvSpPr>
          <p:spPr>
            <a:xfrm flipH="false" flipV="false" rot="0">
              <a:off x="0" y="0"/>
              <a:ext cx="12581" cy="768245"/>
            </a:xfrm>
            <a:custGeom>
              <a:avLst/>
              <a:gdLst/>
              <a:ahLst/>
              <a:cxnLst/>
              <a:rect r="r" b="b" t="t" l="l"/>
              <a:pathLst>
                <a:path h="768245" w="12581">
                  <a:moveTo>
                    <a:pt x="0" y="0"/>
                  </a:moveTo>
                  <a:lnTo>
                    <a:pt x="12581" y="0"/>
                  </a:lnTo>
                  <a:lnTo>
                    <a:pt x="12581" y="768245"/>
                  </a:lnTo>
                  <a:lnTo>
                    <a:pt x="0" y="768245"/>
                  </a:lnTo>
                  <a:close/>
                </a:path>
              </a:pathLst>
            </a:custGeom>
            <a:solidFill>
              <a:srgbClr val="123D33"/>
            </a:solidFill>
            <a:ln cap="sq">
              <a:noFill/>
              <a:prstDash val="solid"/>
              <a:miter/>
            </a:ln>
          </p:spPr>
        </p:sp>
        <p:sp>
          <p:nvSpPr>
            <p:cNvPr name="TextBox 11" id="11"/>
            <p:cNvSpPr txBox="true"/>
            <p:nvPr/>
          </p:nvSpPr>
          <p:spPr>
            <a:xfrm>
              <a:off x="0" y="-19050"/>
              <a:ext cx="12581" cy="787295"/>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2" id="12"/>
          <p:cNvSpPr/>
          <p:nvPr/>
        </p:nvSpPr>
        <p:spPr>
          <a:xfrm flipH="false" flipV="false" rot="0">
            <a:off x="1136422" y="1351689"/>
            <a:ext cx="868814" cy="848033"/>
          </a:xfrm>
          <a:custGeom>
            <a:avLst/>
            <a:gdLst/>
            <a:ahLst/>
            <a:cxnLst/>
            <a:rect r="r" b="b" t="t" l="l"/>
            <a:pathLst>
              <a:path h="848033" w="868814">
                <a:moveTo>
                  <a:pt x="0" y="0"/>
                </a:moveTo>
                <a:lnTo>
                  <a:pt x="868815" y="0"/>
                </a:lnTo>
                <a:lnTo>
                  <a:pt x="868815" y="848033"/>
                </a:lnTo>
                <a:lnTo>
                  <a:pt x="0" y="848033"/>
                </a:lnTo>
                <a:lnTo>
                  <a:pt x="0" y="0"/>
                </a:lnTo>
                <a:close/>
              </a:path>
            </a:pathLst>
          </a:custGeom>
          <a:blipFill>
            <a:blip r:embed="rId7"/>
            <a:stretch>
              <a:fillRect l="0" t="-12286" r="0" b="-58464"/>
            </a:stretch>
          </a:blipFill>
        </p:spPr>
      </p:sp>
      <p:sp>
        <p:nvSpPr>
          <p:cNvPr name="TextBox 13" id="13"/>
          <p:cNvSpPr txBox="true"/>
          <p:nvPr/>
        </p:nvSpPr>
        <p:spPr>
          <a:xfrm rot="0">
            <a:off x="1387521" y="3346620"/>
            <a:ext cx="7214594" cy="1285511"/>
          </a:xfrm>
          <a:prstGeom prst="rect">
            <a:avLst/>
          </a:prstGeom>
        </p:spPr>
        <p:txBody>
          <a:bodyPr anchor="t" rtlCol="false" tIns="0" lIns="0" bIns="0" rIns="0">
            <a:spAutoFit/>
          </a:bodyPr>
          <a:lstStyle/>
          <a:p>
            <a:pPr algn="l">
              <a:lnSpc>
                <a:spcPts val="10510"/>
              </a:lnSpc>
            </a:pPr>
            <a:r>
              <a:rPr lang="en-US" sz="7507" spc="-150" b="true">
                <a:solidFill>
                  <a:srgbClr val="191919"/>
                </a:solidFill>
                <a:latin typeface="Open Sauce Bold"/>
                <a:ea typeface="Open Sauce Bold"/>
                <a:cs typeface="Open Sauce Bold"/>
                <a:sym typeface="Open Sauce Bold"/>
              </a:rPr>
              <a:t>Logical</a:t>
            </a:r>
          </a:p>
        </p:txBody>
      </p:sp>
      <p:sp>
        <p:nvSpPr>
          <p:cNvPr name="TextBox 14" id="14"/>
          <p:cNvSpPr txBox="true"/>
          <p:nvPr/>
        </p:nvSpPr>
        <p:spPr>
          <a:xfrm rot="0">
            <a:off x="1387521" y="4403531"/>
            <a:ext cx="8719069" cy="2002893"/>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Proposition</a:t>
            </a:r>
          </a:p>
        </p:txBody>
      </p:sp>
      <p:sp>
        <p:nvSpPr>
          <p:cNvPr name="TextBox 15" id="15"/>
          <p:cNvSpPr txBox="true"/>
          <p:nvPr/>
        </p:nvSpPr>
        <p:spPr>
          <a:xfrm rot="0">
            <a:off x="2240607" y="1361214"/>
            <a:ext cx="2204132" cy="838508"/>
          </a:xfrm>
          <a:prstGeom prst="rect">
            <a:avLst/>
          </a:prstGeom>
        </p:spPr>
        <p:txBody>
          <a:bodyPr anchor="t" rtlCol="false" tIns="0" lIns="0" bIns="0" rIns="0">
            <a:spAutoFit/>
          </a:bodyPr>
          <a:lstStyle/>
          <a:p>
            <a:pPr algn="l">
              <a:lnSpc>
                <a:spcPts val="3287"/>
              </a:lnSpc>
            </a:pPr>
            <a:r>
              <a:rPr lang="en-US" sz="2859" spc="-57">
                <a:solidFill>
                  <a:srgbClr val="191919"/>
                </a:solidFill>
                <a:latin typeface="Open Sauce"/>
                <a:ea typeface="Open Sauce"/>
                <a:cs typeface="Open Sauce"/>
                <a:sym typeface="Open Sauce"/>
              </a:rPr>
              <a:t>Varendra</a:t>
            </a:r>
          </a:p>
          <a:p>
            <a:pPr algn="l">
              <a:lnSpc>
                <a:spcPts val="3287"/>
              </a:lnSpc>
            </a:pPr>
            <a:r>
              <a:rPr lang="en-US" sz="2859" spc="-57">
                <a:solidFill>
                  <a:srgbClr val="191919"/>
                </a:solidFill>
                <a:latin typeface="Open Sauce"/>
                <a:ea typeface="Open Sauce"/>
                <a:cs typeface="Open Sauce"/>
                <a:sym typeface="Open Sauce"/>
              </a:rPr>
              <a:t>University</a:t>
            </a:r>
          </a:p>
        </p:txBody>
      </p:sp>
      <p:sp>
        <p:nvSpPr>
          <p:cNvPr name="TextBox 16" id="16"/>
          <p:cNvSpPr txBox="true"/>
          <p:nvPr/>
        </p:nvSpPr>
        <p:spPr>
          <a:xfrm rot="0">
            <a:off x="1570830" y="7336894"/>
            <a:ext cx="4330286" cy="1717767"/>
          </a:xfrm>
          <a:prstGeom prst="rect">
            <a:avLst/>
          </a:prstGeom>
        </p:spPr>
        <p:txBody>
          <a:bodyPr anchor="t" rtlCol="false" tIns="0" lIns="0" bIns="0" rIns="0">
            <a:spAutoFit/>
          </a:bodyPr>
          <a:lstStyle/>
          <a:p>
            <a:pPr algn="l" marL="0" indent="0" lvl="0">
              <a:lnSpc>
                <a:spcPts val="4559"/>
              </a:lnSpc>
              <a:spcBef>
                <a:spcPct val="0"/>
              </a:spcBef>
            </a:pPr>
            <a:r>
              <a:rPr lang="en-US" b="true" sz="3256" spc="-65" strike="noStrike" u="none">
                <a:solidFill>
                  <a:srgbClr val="191919"/>
                </a:solidFill>
                <a:latin typeface="Open Sauce Heavy"/>
                <a:ea typeface="Open Sauce Heavy"/>
                <a:cs typeface="Open Sauce Heavy"/>
                <a:sym typeface="Open Sauce Heavy"/>
              </a:rPr>
              <a:t> NAME : Pritom kumar</a:t>
            </a:r>
          </a:p>
          <a:p>
            <a:pPr algn="l" marL="0" indent="0" lvl="0">
              <a:lnSpc>
                <a:spcPts val="4559"/>
              </a:lnSpc>
              <a:spcBef>
                <a:spcPct val="0"/>
              </a:spcBef>
            </a:pPr>
            <a:r>
              <a:rPr lang="en-US" b="true" sz="3256" spc="-65" strike="noStrike" u="none">
                <a:solidFill>
                  <a:srgbClr val="191919"/>
                </a:solidFill>
                <a:latin typeface="Open Sauce Heavy"/>
                <a:ea typeface="Open Sauce Heavy"/>
                <a:cs typeface="Open Sauce Heavy"/>
                <a:sym typeface="Open Sauce Heavy"/>
              </a:rPr>
              <a:t> ID : 251311023</a:t>
            </a:r>
          </a:p>
          <a:p>
            <a:pPr algn="l" marL="0" indent="0" lvl="0">
              <a:lnSpc>
                <a:spcPts val="4559"/>
              </a:lnSpc>
              <a:spcBef>
                <a:spcPct val="0"/>
              </a:spcBef>
            </a:pPr>
            <a:r>
              <a:rPr lang="en-US" b="true" sz="3256" spc="-65" strike="noStrike" u="none">
                <a:solidFill>
                  <a:srgbClr val="191919"/>
                </a:solidFill>
                <a:latin typeface="Open Sauce Heavy"/>
                <a:ea typeface="Open Sauce Heavy"/>
                <a:cs typeface="Open Sauce Heavy"/>
                <a:sym typeface="Open Sauce Heavy"/>
              </a:rPr>
              <a:t> SEMESTER : 2nd</a:t>
            </a:r>
          </a:p>
        </p:txBody>
      </p:sp>
      <p:sp>
        <p:nvSpPr>
          <p:cNvPr name="TextBox 17" id="17"/>
          <p:cNvSpPr txBox="true"/>
          <p:nvPr/>
        </p:nvSpPr>
        <p:spPr>
          <a:xfrm rot="0">
            <a:off x="6202552" y="7336894"/>
            <a:ext cx="4799126" cy="1719258"/>
          </a:xfrm>
          <a:prstGeom prst="rect">
            <a:avLst/>
          </a:prstGeom>
        </p:spPr>
        <p:txBody>
          <a:bodyPr anchor="t" rtlCol="false" tIns="0" lIns="0" bIns="0" rIns="0">
            <a:spAutoFit/>
          </a:bodyPr>
          <a:lstStyle/>
          <a:p>
            <a:pPr algn="l" marL="0" indent="0" lvl="0">
              <a:lnSpc>
                <a:spcPts val="4559"/>
              </a:lnSpc>
              <a:spcBef>
                <a:spcPct val="0"/>
              </a:spcBef>
            </a:pPr>
            <a:r>
              <a:rPr lang="en-US" b="true" sz="3256" spc="-65" strike="noStrike" u="none">
                <a:solidFill>
                  <a:srgbClr val="191919"/>
                </a:solidFill>
                <a:latin typeface="Open Sauce Heavy"/>
                <a:ea typeface="Open Sauce Heavy"/>
                <a:cs typeface="Open Sauce Heavy"/>
                <a:sym typeface="Open Sauce Heavy"/>
              </a:rPr>
              <a:t> SECTION : A </a:t>
            </a:r>
          </a:p>
          <a:p>
            <a:pPr algn="l" marL="0" indent="0" lvl="0">
              <a:lnSpc>
                <a:spcPts val="4559"/>
              </a:lnSpc>
              <a:spcBef>
                <a:spcPct val="0"/>
              </a:spcBef>
            </a:pPr>
            <a:r>
              <a:rPr lang="en-US" b="true" sz="3256" spc="-65" strike="noStrike" u="none">
                <a:solidFill>
                  <a:srgbClr val="191919"/>
                </a:solidFill>
                <a:latin typeface="Open Sauce Heavy"/>
                <a:ea typeface="Open Sauce Heavy"/>
                <a:cs typeface="Open Sauce Heavy"/>
                <a:sym typeface="Open Sauce Heavy"/>
              </a:rPr>
              <a:t> BATCH : 36</a:t>
            </a:r>
          </a:p>
          <a:p>
            <a:pPr algn="l" marL="0" indent="0" lvl="0">
              <a:lnSpc>
                <a:spcPts val="4559"/>
              </a:lnSpc>
              <a:spcBef>
                <a:spcPct val="0"/>
              </a:spcBef>
            </a:pPr>
            <a:r>
              <a:rPr lang="en-US" b="true" sz="3256" spc="-65" strike="noStrike" u="none">
                <a:solidFill>
                  <a:srgbClr val="191919"/>
                </a:solidFill>
                <a:latin typeface="Open Sauce Heavy"/>
                <a:ea typeface="Open Sauce Heavy"/>
                <a:cs typeface="Open Sauce Heavy"/>
                <a:sym typeface="Open Sauce Heavy"/>
              </a:rPr>
              <a:t> DEPARTMENT OF CSE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881967" y="-2828925"/>
            <a:ext cx="5657850" cy="565785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1710892" y="0"/>
            <a:ext cx="15440150" cy="10287000"/>
          </a:xfrm>
          <a:custGeom>
            <a:avLst/>
            <a:gdLst/>
            <a:ahLst/>
            <a:cxnLst/>
            <a:rect r="r" b="b" t="t" l="l"/>
            <a:pathLst>
              <a:path h="10287000" w="15440150">
                <a:moveTo>
                  <a:pt x="0" y="0"/>
                </a:moveTo>
                <a:lnTo>
                  <a:pt x="15440150" y="0"/>
                </a:lnTo>
                <a:lnTo>
                  <a:pt x="15440150" y="10287000"/>
                </a:lnTo>
                <a:lnTo>
                  <a:pt x="0" y="10287000"/>
                </a:lnTo>
                <a:lnTo>
                  <a:pt x="0" y="0"/>
                </a:lnTo>
                <a:close/>
              </a:path>
            </a:pathLst>
          </a:custGeom>
          <a:blipFill>
            <a:blip r:embed="rId2"/>
            <a:stretch>
              <a:fillRect l="0" t="0" r="0" b="0"/>
            </a:stretch>
          </a:blipFill>
        </p:spPr>
      </p:sp>
      <p:grpSp>
        <p:nvGrpSpPr>
          <p:cNvPr name="Group 6" id="6"/>
          <p:cNvGrpSpPr/>
          <p:nvPr/>
        </p:nvGrpSpPr>
        <p:grpSpPr>
          <a:xfrm rot="0">
            <a:off x="11710892" y="0"/>
            <a:ext cx="6648057" cy="10287000"/>
            <a:chOff x="0" y="0"/>
            <a:chExt cx="1750928" cy="2709333"/>
          </a:xfrm>
        </p:grpSpPr>
        <p:sp>
          <p:nvSpPr>
            <p:cNvPr name="Freeform 7" id="7"/>
            <p:cNvSpPr/>
            <p:nvPr/>
          </p:nvSpPr>
          <p:spPr>
            <a:xfrm flipH="false" flipV="false" rot="0">
              <a:off x="0" y="0"/>
              <a:ext cx="1750928" cy="2709333"/>
            </a:xfrm>
            <a:custGeom>
              <a:avLst/>
              <a:gdLst/>
              <a:ahLst/>
              <a:cxnLst/>
              <a:rect r="r" b="b" t="t" l="l"/>
              <a:pathLst>
                <a:path h="2709333" w="1750928">
                  <a:moveTo>
                    <a:pt x="0" y="0"/>
                  </a:moveTo>
                  <a:lnTo>
                    <a:pt x="1750928" y="0"/>
                  </a:lnTo>
                  <a:lnTo>
                    <a:pt x="1750928" y="2709333"/>
                  </a:lnTo>
                  <a:lnTo>
                    <a:pt x="0" y="2709333"/>
                  </a:lnTo>
                  <a:close/>
                </a:path>
              </a:pathLst>
            </a:custGeom>
            <a:solidFill>
              <a:srgbClr val="106861">
                <a:alpha val="47843"/>
              </a:srgbClr>
            </a:solidFill>
            <a:ln cap="sq">
              <a:noFill/>
              <a:prstDash val="solid"/>
              <a:miter/>
            </a:ln>
          </p:spPr>
        </p:sp>
        <p:sp>
          <p:nvSpPr>
            <p:cNvPr name="TextBox 8" id="8"/>
            <p:cNvSpPr txBox="true"/>
            <p:nvPr/>
          </p:nvSpPr>
          <p:spPr>
            <a:xfrm>
              <a:off x="0" y="-19050"/>
              <a:ext cx="1750928" cy="27283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390959" y="8567821"/>
            <a:ext cx="3086100" cy="30861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cap="sq">
              <a:noFill/>
              <a:prstDash val="solid"/>
              <a:miter/>
            </a:ln>
          </p:spPr>
        </p:sp>
        <p:sp>
          <p:nvSpPr>
            <p:cNvPr name="TextBox 11" id="11"/>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2" id="12"/>
          <p:cNvGrpSpPr/>
          <p:nvPr/>
        </p:nvGrpSpPr>
        <p:grpSpPr>
          <a:xfrm rot="0">
            <a:off x="10206536" y="3314080"/>
            <a:ext cx="654889" cy="65488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3D33"/>
            </a:solidFill>
            <a:ln cap="sq">
              <a:noFill/>
              <a:prstDash val="solid"/>
              <a:miter/>
            </a:ln>
          </p:spPr>
        </p:sp>
        <p:sp>
          <p:nvSpPr>
            <p:cNvPr name="TextBox 14" id="14"/>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5" id="15"/>
          <p:cNvSpPr txBox="true"/>
          <p:nvPr/>
        </p:nvSpPr>
        <p:spPr>
          <a:xfrm rot="0">
            <a:off x="1695141" y="1823844"/>
            <a:ext cx="4520918" cy="1005081"/>
          </a:xfrm>
          <a:prstGeom prst="rect">
            <a:avLst/>
          </a:prstGeom>
        </p:spPr>
        <p:txBody>
          <a:bodyPr anchor="t" rtlCol="false" tIns="0" lIns="0" bIns="0" rIns="0">
            <a:spAutoFit/>
          </a:bodyPr>
          <a:lstStyle/>
          <a:p>
            <a:pPr algn="l" marL="0" indent="0" lvl="0">
              <a:lnSpc>
                <a:spcPts val="8275"/>
              </a:lnSpc>
              <a:spcBef>
                <a:spcPct val="0"/>
              </a:spcBef>
            </a:pPr>
            <a:r>
              <a:rPr lang="en-US" b="true" sz="5911" spc="-118">
                <a:solidFill>
                  <a:srgbClr val="191919"/>
                </a:solidFill>
                <a:latin typeface="Open Sauce Bold"/>
                <a:ea typeface="Open Sauce Bold"/>
                <a:cs typeface="Open Sauce Bold"/>
                <a:sym typeface="Open Sauce Bold"/>
              </a:rPr>
              <a:t>Overview</a:t>
            </a:r>
          </a:p>
        </p:txBody>
      </p:sp>
      <p:sp>
        <p:nvSpPr>
          <p:cNvPr name="TextBox 16" id="16"/>
          <p:cNvSpPr txBox="true"/>
          <p:nvPr/>
        </p:nvSpPr>
        <p:spPr>
          <a:xfrm rot="0">
            <a:off x="1254220" y="3301592"/>
            <a:ext cx="8104590" cy="4305669"/>
          </a:xfrm>
          <a:prstGeom prst="rect">
            <a:avLst/>
          </a:prstGeom>
        </p:spPr>
        <p:txBody>
          <a:bodyPr anchor="t" rtlCol="false" tIns="0" lIns="0" bIns="0" rIns="0">
            <a:spAutoFit/>
          </a:bodyPr>
          <a:lstStyle/>
          <a:p>
            <a:pPr algn="l" marL="901347" indent="-450673" lvl="1">
              <a:lnSpc>
                <a:spcPts val="6930"/>
              </a:lnSpc>
              <a:buAutoNum type="arabicPeriod" startAt="1"/>
            </a:pPr>
            <a:r>
              <a:rPr lang="en-US" sz="4174">
                <a:solidFill>
                  <a:srgbClr val="191919"/>
                </a:solidFill>
                <a:latin typeface="Open Sauce"/>
                <a:ea typeface="Open Sauce"/>
                <a:cs typeface="Open Sauce"/>
                <a:sym typeface="Open Sauce"/>
              </a:rPr>
              <a:t>Definit</a:t>
            </a:r>
            <a:r>
              <a:rPr lang="en-US" sz="4174">
                <a:solidFill>
                  <a:srgbClr val="191919"/>
                </a:solidFill>
                <a:latin typeface="Open Sauce"/>
                <a:ea typeface="Open Sauce"/>
                <a:cs typeface="Open Sauce"/>
                <a:sym typeface="Open Sauce"/>
              </a:rPr>
              <a:t>ion of Proposition</a:t>
            </a:r>
          </a:p>
          <a:p>
            <a:pPr algn="l" marL="901347" indent="-450673" lvl="1">
              <a:lnSpc>
                <a:spcPts val="6930"/>
              </a:lnSpc>
              <a:buAutoNum type="arabicPeriod" startAt="1"/>
            </a:pPr>
            <a:r>
              <a:rPr lang="en-US" sz="4174">
                <a:solidFill>
                  <a:srgbClr val="191919"/>
                </a:solidFill>
                <a:latin typeface="Open Sauce"/>
                <a:ea typeface="Open Sauce"/>
                <a:cs typeface="Open Sauce"/>
                <a:sym typeface="Open Sauce"/>
              </a:rPr>
              <a:t>Conditional Proposition</a:t>
            </a:r>
          </a:p>
          <a:p>
            <a:pPr algn="l" marL="901347" indent="-450673" lvl="1">
              <a:lnSpc>
                <a:spcPts val="6930"/>
              </a:lnSpc>
              <a:buAutoNum type="arabicPeriod" startAt="1"/>
            </a:pPr>
            <a:r>
              <a:rPr lang="en-US" sz="4174">
                <a:solidFill>
                  <a:srgbClr val="191919"/>
                </a:solidFill>
                <a:latin typeface="Open Sauce"/>
                <a:ea typeface="Open Sauce"/>
                <a:cs typeface="Open Sauce"/>
                <a:sym typeface="Open Sauce"/>
              </a:rPr>
              <a:t>Biconditional Proposition</a:t>
            </a:r>
          </a:p>
          <a:p>
            <a:pPr algn="l" marL="901347" indent="-450673" lvl="1">
              <a:lnSpc>
                <a:spcPts val="6930"/>
              </a:lnSpc>
              <a:buAutoNum type="arabicPeriod" startAt="1"/>
            </a:pPr>
            <a:r>
              <a:rPr lang="en-US" sz="4174">
                <a:solidFill>
                  <a:srgbClr val="191919"/>
                </a:solidFill>
                <a:latin typeface="Open Sauce"/>
                <a:ea typeface="Open Sauce"/>
                <a:cs typeface="Open Sauce"/>
                <a:sym typeface="Open Sauce"/>
              </a:rPr>
              <a:t>Types of Propositions</a:t>
            </a:r>
          </a:p>
          <a:p>
            <a:pPr algn="l" marL="901347" indent="-450673" lvl="1">
              <a:lnSpc>
                <a:spcPts val="6930"/>
              </a:lnSpc>
              <a:buAutoNum type="arabicPeriod" startAt="1"/>
            </a:pPr>
            <a:r>
              <a:rPr lang="en-US" sz="4174">
                <a:solidFill>
                  <a:srgbClr val="191919"/>
                </a:solidFill>
                <a:latin typeface="Open Sauce"/>
                <a:ea typeface="Open Sauce"/>
                <a:cs typeface="Open Sauce"/>
                <a:sym typeface="Open Sauce"/>
              </a:rPr>
              <a:t>Applications &amp; Importance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37171" y="3358829"/>
            <a:ext cx="7144327"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What is a proposition?</a:t>
            </a:r>
          </a:p>
        </p:txBody>
      </p:sp>
      <p:sp>
        <p:nvSpPr>
          <p:cNvPr name="TextBox 3" id="3"/>
          <p:cNvSpPr txBox="true"/>
          <p:nvPr/>
        </p:nvSpPr>
        <p:spPr>
          <a:xfrm rot="0">
            <a:off x="1237171" y="4419157"/>
            <a:ext cx="6870336" cy="845279"/>
          </a:xfrm>
          <a:prstGeom prst="rect">
            <a:avLst/>
          </a:prstGeom>
        </p:spPr>
        <p:txBody>
          <a:bodyPr anchor="t" rtlCol="false" tIns="0" lIns="0" bIns="0" rIns="0">
            <a:spAutoFit/>
          </a:bodyPr>
          <a:lstStyle/>
          <a:p>
            <a:pPr algn="l" marL="0" indent="0" lvl="0">
              <a:lnSpc>
                <a:spcPts val="3471"/>
              </a:lnSpc>
            </a:pPr>
            <a:r>
              <a:rPr lang="en-US" sz="2314">
                <a:solidFill>
                  <a:srgbClr val="343432"/>
                </a:solidFill>
                <a:latin typeface="Open Sauce"/>
                <a:ea typeface="Open Sauce"/>
                <a:cs typeface="Open Sauce"/>
                <a:sym typeface="Open Sauce"/>
              </a:rPr>
              <a:t>A declarative statement that is either true or false, but not both.</a:t>
            </a:r>
          </a:p>
        </p:txBody>
      </p:sp>
      <p:grpSp>
        <p:nvGrpSpPr>
          <p:cNvPr name="Group 4" id="4"/>
          <p:cNvGrpSpPr/>
          <p:nvPr/>
        </p:nvGrpSpPr>
        <p:grpSpPr>
          <a:xfrm rot="0">
            <a:off x="-1941851" y="7005833"/>
            <a:ext cx="5578401" cy="557840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7" id="7"/>
          <p:cNvGrpSpPr/>
          <p:nvPr/>
        </p:nvGrpSpPr>
        <p:grpSpPr>
          <a:xfrm rot="0">
            <a:off x="3684175" y="7005833"/>
            <a:ext cx="452472" cy="45247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0" id="10"/>
          <p:cNvGrpSpPr/>
          <p:nvPr/>
        </p:nvGrpSpPr>
        <p:grpSpPr>
          <a:xfrm rot="0">
            <a:off x="15017929" y="-2533783"/>
            <a:ext cx="5002094" cy="5002094"/>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3" id="13"/>
          <p:cNvSpPr/>
          <p:nvPr/>
        </p:nvSpPr>
        <p:spPr>
          <a:xfrm flipH="false" flipV="false" rot="-10800000">
            <a:off x="9028187" y="3444554"/>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14" id="14"/>
          <p:cNvGrpSpPr/>
          <p:nvPr/>
        </p:nvGrpSpPr>
        <p:grpSpPr>
          <a:xfrm rot="0">
            <a:off x="8921546" y="1425268"/>
            <a:ext cx="5334876" cy="2086085"/>
            <a:chOff x="0" y="0"/>
            <a:chExt cx="1234628" cy="482774"/>
          </a:xfrm>
        </p:grpSpPr>
        <p:sp>
          <p:nvSpPr>
            <p:cNvPr name="Freeform 15" id="15"/>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6" id="16"/>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7" id="17"/>
          <p:cNvGrpSpPr/>
          <p:nvPr/>
        </p:nvGrpSpPr>
        <p:grpSpPr>
          <a:xfrm rot="0">
            <a:off x="8307532" y="1878174"/>
            <a:ext cx="1228028" cy="1226514"/>
            <a:chOff x="0" y="0"/>
            <a:chExt cx="323431" cy="323032"/>
          </a:xfrm>
        </p:grpSpPr>
        <p:sp>
          <p:nvSpPr>
            <p:cNvPr name="Freeform 18" id="18"/>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9" id="19"/>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0" id="20"/>
          <p:cNvSpPr txBox="true"/>
          <p:nvPr/>
        </p:nvSpPr>
        <p:spPr>
          <a:xfrm rot="0">
            <a:off x="9584961" y="2352622"/>
            <a:ext cx="4183100" cy="691883"/>
          </a:xfrm>
          <a:prstGeom prst="rect">
            <a:avLst/>
          </a:prstGeom>
        </p:spPr>
        <p:txBody>
          <a:bodyPr anchor="t" rtlCol="false" tIns="0" lIns="0" bIns="0" rIns="0">
            <a:spAutoFit/>
          </a:bodyPr>
          <a:lstStyle/>
          <a:p>
            <a:pPr algn="l" marL="477962" indent="-238981" lvl="1">
              <a:lnSpc>
                <a:spcPts val="2833"/>
              </a:lnSpc>
              <a:buFont typeface="Arial"/>
              <a:buChar char="•"/>
            </a:pPr>
            <a:r>
              <a:rPr lang="en-US" sz="2213">
                <a:solidFill>
                  <a:srgbClr val="231F20"/>
                </a:solidFill>
                <a:latin typeface="Open Sauce"/>
                <a:ea typeface="Open Sauce"/>
                <a:cs typeface="Open Sauce"/>
                <a:sym typeface="Open Sauce"/>
              </a:rPr>
              <a:t>"2 + 2 = 4" → True</a:t>
            </a:r>
          </a:p>
          <a:p>
            <a:pPr algn="l" marL="477962" indent="-238981" lvl="1">
              <a:lnSpc>
                <a:spcPts val="2833"/>
              </a:lnSpc>
              <a:spcBef>
                <a:spcPct val="0"/>
              </a:spcBef>
              <a:buFont typeface="Arial"/>
              <a:buChar char="•"/>
            </a:pPr>
            <a:r>
              <a:rPr lang="en-US" sz="2213">
                <a:solidFill>
                  <a:srgbClr val="231F20"/>
                </a:solidFill>
                <a:latin typeface="Open Sauce"/>
                <a:ea typeface="Open Sauce"/>
                <a:cs typeface="Open Sauce"/>
                <a:sym typeface="Open Sauce"/>
              </a:rPr>
              <a:t>"The Earth is flat" → False</a:t>
            </a:r>
          </a:p>
        </p:txBody>
      </p:sp>
      <p:sp>
        <p:nvSpPr>
          <p:cNvPr name="TextBox 21" id="21"/>
          <p:cNvSpPr txBox="true"/>
          <p:nvPr/>
        </p:nvSpPr>
        <p:spPr>
          <a:xfrm rot="0">
            <a:off x="9667546" y="1852849"/>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Examples:</a:t>
            </a:r>
          </a:p>
        </p:txBody>
      </p:sp>
      <p:sp>
        <p:nvSpPr>
          <p:cNvPr name="Freeform 22" id="22"/>
          <p:cNvSpPr/>
          <p:nvPr/>
        </p:nvSpPr>
        <p:spPr>
          <a:xfrm flipH="false" flipV="false" rot="-10800000">
            <a:off x="9028187" y="5940727"/>
            <a:ext cx="5128563" cy="381636"/>
          </a:xfrm>
          <a:custGeom>
            <a:avLst/>
            <a:gdLst/>
            <a:ahLst/>
            <a:cxnLst/>
            <a:rect r="r" b="b" t="t" l="l"/>
            <a:pathLst>
              <a:path h="381636" w="5128563">
                <a:moveTo>
                  <a:pt x="0" y="0"/>
                </a:moveTo>
                <a:lnTo>
                  <a:pt x="5128564" y="0"/>
                </a:lnTo>
                <a:lnTo>
                  <a:pt x="5128564" y="381637"/>
                </a:lnTo>
                <a:lnTo>
                  <a:pt x="0" y="381637"/>
                </a:lnTo>
                <a:lnTo>
                  <a:pt x="0" y="0"/>
                </a:lnTo>
                <a:close/>
              </a:path>
            </a:pathLst>
          </a:custGeom>
          <a:blipFill>
            <a:blip r:embed="rId2">
              <a:alphaModFix amt="72000"/>
            </a:blip>
            <a:stretch>
              <a:fillRect l="0" t="0" r="0" b="-286352"/>
            </a:stretch>
          </a:blipFill>
        </p:spPr>
      </p:sp>
      <p:grpSp>
        <p:nvGrpSpPr>
          <p:cNvPr name="Group 23" id="23"/>
          <p:cNvGrpSpPr/>
          <p:nvPr/>
        </p:nvGrpSpPr>
        <p:grpSpPr>
          <a:xfrm rot="0">
            <a:off x="8921546" y="3921441"/>
            <a:ext cx="5334876" cy="2086085"/>
            <a:chOff x="0" y="0"/>
            <a:chExt cx="1234628" cy="482774"/>
          </a:xfrm>
        </p:grpSpPr>
        <p:sp>
          <p:nvSpPr>
            <p:cNvPr name="Freeform 24" id="2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5" id="2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26" id="26"/>
          <p:cNvGrpSpPr/>
          <p:nvPr/>
        </p:nvGrpSpPr>
        <p:grpSpPr>
          <a:xfrm rot="0">
            <a:off x="8307532" y="4374347"/>
            <a:ext cx="1228028" cy="1226514"/>
            <a:chOff x="0" y="0"/>
            <a:chExt cx="323431" cy="323032"/>
          </a:xfrm>
        </p:grpSpPr>
        <p:sp>
          <p:nvSpPr>
            <p:cNvPr name="Freeform 27" id="2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28" id="2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29" id="29"/>
          <p:cNvSpPr txBox="true"/>
          <p:nvPr/>
        </p:nvSpPr>
        <p:spPr>
          <a:xfrm rot="0">
            <a:off x="9535560" y="4820355"/>
            <a:ext cx="4183100" cy="636765"/>
          </a:xfrm>
          <a:prstGeom prst="rect">
            <a:avLst/>
          </a:prstGeom>
        </p:spPr>
        <p:txBody>
          <a:bodyPr anchor="t" rtlCol="false" tIns="0" lIns="0" bIns="0" rIns="0">
            <a:spAutoFit/>
          </a:bodyPr>
          <a:lstStyle/>
          <a:p>
            <a:pPr algn="l" marL="434783" indent="-217392" lvl="1">
              <a:lnSpc>
                <a:spcPts val="2577"/>
              </a:lnSpc>
              <a:buFont typeface="Arial"/>
              <a:buChar char="•"/>
            </a:pPr>
            <a:r>
              <a:rPr lang="en-US" sz="2013">
                <a:solidFill>
                  <a:srgbClr val="231F20"/>
                </a:solidFill>
                <a:latin typeface="Open Sauce"/>
                <a:ea typeface="Open Sauce"/>
                <a:cs typeface="Open Sauce"/>
                <a:sym typeface="Open Sauce"/>
              </a:rPr>
              <a:t>Questions: "What time is it?"</a:t>
            </a:r>
          </a:p>
          <a:p>
            <a:pPr algn="l" marL="434783" indent="-217392" lvl="1">
              <a:lnSpc>
                <a:spcPts val="2577"/>
              </a:lnSpc>
              <a:spcBef>
                <a:spcPct val="0"/>
              </a:spcBef>
              <a:buFont typeface="Arial"/>
              <a:buChar char="•"/>
            </a:pPr>
            <a:r>
              <a:rPr lang="en-US" sz="2013">
                <a:solidFill>
                  <a:srgbClr val="231F20"/>
                </a:solidFill>
                <a:latin typeface="Open Sauce"/>
                <a:ea typeface="Open Sauce"/>
                <a:cs typeface="Open Sauce"/>
                <a:sym typeface="Open Sauce"/>
              </a:rPr>
              <a:t>Commands: "Close the door!”</a:t>
            </a:r>
          </a:p>
        </p:txBody>
      </p:sp>
      <p:sp>
        <p:nvSpPr>
          <p:cNvPr name="TextBox 30" id="30"/>
          <p:cNvSpPr txBox="true"/>
          <p:nvPr/>
        </p:nvSpPr>
        <p:spPr>
          <a:xfrm rot="0">
            <a:off x="9667546" y="4355297"/>
            <a:ext cx="4100514" cy="376096"/>
          </a:xfrm>
          <a:prstGeom prst="rect">
            <a:avLst/>
          </a:prstGeom>
        </p:spPr>
        <p:txBody>
          <a:bodyPr anchor="t" rtlCol="false" tIns="0" lIns="0" bIns="0" rIns="0">
            <a:spAutoFit/>
          </a:bodyPr>
          <a:lstStyle/>
          <a:p>
            <a:pPr algn="l" marL="0" indent="0" lvl="0">
              <a:lnSpc>
                <a:spcPts val="3017"/>
              </a:lnSpc>
              <a:spcBef>
                <a:spcPct val="0"/>
              </a:spcBef>
            </a:pPr>
            <a:r>
              <a:rPr lang="en-US" b="true" sz="2357">
                <a:solidFill>
                  <a:srgbClr val="333231"/>
                </a:solidFill>
                <a:latin typeface="Open Sauce Bold"/>
                <a:ea typeface="Open Sauce Bold"/>
                <a:cs typeface="Open Sauce Bold"/>
                <a:sym typeface="Open Sauce Bold"/>
              </a:rPr>
              <a:t>Non-examples:</a:t>
            </a:r>
          </a:p>
        </p:txBody>
      </p:sp>
      <p:sp>
        <p:nvSpPr>
          <p:cNvPr name="Freeform 31" id="31"/>
          <p:cNvSpPr/>
          <p:nvPr/>
        </p:nvSpPr>
        <p:spPr>
          <a:xfrm flipH="false" flipV="false" rot="0">
            <a:off x="8520301" y="4492659"/>
            <a:ext cx="943649" cy="943649"/>
          </a:xfrm>
          <a:custGeom>
            <a:avLst/>
            <a:gdLst/>
            <a:ahLst/>
            <a:cxnLst/>
            <a:rect r="r" b="b" t="t" l="l"/>
            <a:pathLst>
              <a:path h="943649" w="943649">
                <a:moveTo>
                  <a:pt x="0" y="0"/>
                </a:moveTo>
                <a:lnTo>
                  <a:pt x="943649" y="0"/>
                </a:lnTo>
                <a:lnTo>
                  <a:pt x="943649" y="943649"/>
                </a:lnTo>
                <a:lnTo>
                  <a:pt x="0" y="9436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32" id="32"/>
          <p:cNvSpPr/>
          <p:nvPr/>
        </p:nvSpPr>
        <p:spPr>
          <a:xfrm flipH="false" flipV="false" rot="-10800000">
            <a:off x="9028187" y="8598825"/>
            <a:ext cx="5128563" cy="381636"/>
          </a:xfrm>
          <a:custGeom>
            <a:avLst/>
            <a:gdLst/>
            <a:ahLst/>
            <a:cxnLst/>
            <a:rect r="r" b="b" t="t" l="l"/>
            <a:pathLst>
              <a:path h="381636" w="5128563">
                <a:moveTo>
                  <a:pt x="0" y="0"/>
                </a:moveTo>
                <a:lnTo>
                  <a:pt x="5128564" y="0"/>
                </a:lnTo>
                <a:lnTo>
                  <a:pt x="5128564" y="381636"/>
                </a:lnTo>
                <a:lnTo>
                  <a:pt x="0" y="381636"/>
                </a:lnTo>
                <a:lnTo>
                  <a:pt x="0" y="0"/>
                </a:lnTo>
                <a:close/>
              </a:path>
            </a:pathLst>
          </a:custGeom>
          <a:blipFill>
            <a:blip r:embed="rId2">
              <a:alphaModFix amt="72000"/>
            </a:blip>
            <a:stretch>
              <a:fillRect l="0" t="0" r="0" b="-286352"/>
            </a:stretch>
          </a:blipFill>
        </p:spPr>
      </p:sp>
      <p:grpSp>
        <p:nvGrpSpPr>
          <p:cNvPr name="Group 33" id="33"/>
          <p:cNvGrpSpPr/>
          <p:nvPr/>
        </p:nvGrpSpPr>
        <p:grpSpPr>
          <a:xfrm rot="0">
            <a:off x="8921546" y="6579539"/>
            <a:ext cx="5334876" cy="2086085"/>
            <a:chOff x="0" y="0"/>
            <a:chExt cx="1234628" cy="482774"/>
          </a:xfrm>
        </p:grpSpPr>
        <p:sp>
          <p:nvSpPr>
            <p:cNvPr name="Freeform 34" id="34"/>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35" id="35"/>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6" id="36"/>
          <p:cNvGrpSpPr/>
          <p:nvPr/>
        </p:nvGrpSpPr>
        <p:grpSpPr>
          <a:xfrm rot="0">
            <a:off x="8307532" y="7032444"/>
            <a:ext cx="1228028" cy="1226514"/>
            <a:chOff x="0" y="0"/>
            <a:chExt cx="323431" cy="323032"/>
          </a:xfrm>
        </p:grpSpPr>
        <p:sp>
          <p:nvSpPr>
            <p:cNvPr name="Freeform 37" id="37"/>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8" id="38"/>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TextBox 39" id="39"/>
          <p:cNvSpPr txBox="true"/>
          <p:nvPr/>
        </p:nvSpPr>
        <p:spPr>
          <a:xfrm rot="0">
            <a:off x="9590794" y="7621569"/>
            <a:ext cx="4183100" cy="312915"/>
          </a:xfrm>
          <a:prstGeom prst="rect">
            <a:avLst/>
          </a:prstGeom>
        </p:spPr>
        <p:txBody>
          <a:bodyPr anchor="t" rtlCol="false" tIns="0" lIns="0" bIns="0" rIns="0">
            <a:spAutoFit/>
          </a:bodyPr>
          <a:lstStyle/>
          <a:p>
            <a:pPr algn="l" marL="434783" indent="-217392" lvl="1">
              <a:lnSpc>
                <a:spcPts val="2577"/>
              </a:lnSpc>
              <a:spcBef>
                <a:spcPct val="0"/>
              </a:spcBef>
              <a:buFont typeface="Arial"/>
              <a:buChar char="•"/>
            </a:pPr>
            <a:r>
              <a:rPr lang="en-US" sz="2013" strike="noStrike" u="none">
                <a:solidFill>
                  <a:srgbClr val="231F20"/>
                </a:solidFill>
                <a:latin typeface="Open Sauce"/>
                <a:ea typeface="Open Sauce"/>
                <a:cs typeface="Open Sauce"/>
                <a:sym typeface="Open Sauce"/>
              </a:rPr>
              <a:t>The Basis of Logic.</a:t>
            </a:r>
          </a:p>
        </p:txBody>
      </p:sp>
      <p:sp>
        <p:nvSpPr>
          <p:cNvPr name="TextBox 40" id="40"/>
          <p:cNvSpPr txBox="true"/>
          <p:nvPr/>
        </p:nvSpPr>
        <p:spPr>
          <a:xfrm rot="0">
            <a:off x="9602461" y="7170855"/>
            <a:ext cx="4242352" cy="348537"/>
          </a:xfrm>
          <a:prstGeom prst="rect">
            <a:avLst/>
          </a:prstGeom>
        </p:spPr>
        <p:txBody>
          <a:bodyPr anchor="t" rtlCol="false" tIns="0" lIns="0" bIns="0" rIns="0">
            <a:spAutoFit/>
          </a:bodyPr>
          <a:lstStyle/>
          <a:p>
            <a:pPr algn="l" marL="0" indent="0" lvl="0">
              <a:lnSpc>
                <a:spcPts val="2889"/>
              </a:lnSpc>
              <a:spcBef>
                <a:spcPct val="0"/>
              </a:spcBef>
            </a:pPr>
            <a:r>
              <a:rPr lang="en-US" b="true" sz="2257">
                <a:solidFill>
                  <a:srgbClr val="333231"/>
                </a:solidFill>
                <a:latin typeface="Open Sauce Bold"/>
                <a:ea typeface="Open Sauce Bold"/>
                <a:cs typeface="Open Sauce Bold"/>
                <a:sym typeface="Open Sauce Bold"/>
              </a:rPr>
              <a:t>Importance in Discrete Math:</a:t>
            </a:r>
          </a:p>
        </p:txBody>
      </p:sp>
      <p:sp>
        <p:nvSpPr>
          <p:cNvPr name="Freeform 41" id="41"/>
          <p:cNvSpPr/>
          <p:nvPr/>
        </p:nvSpPr>
        <p:spPr>
          <a:xfrm flipH="false" flipV="false" rot="0">
            <a:off x="8571284" y="7189139"/>
            <a:ext cx="841683" cy="852533"/>
          </a:xfrm>
          <a:custGeom>
            <a:avLst/>
            <a:gdLst/>
            <a:ahLst/>
            <a:cxnLst/>
            <a:rect r="r" b="b" t="t" l="l"/>
            <a:pathLst>
              <a:path h="852533" w="841683">
                <a:moveTo>
                  <a:pt x="0" y="0"/>
                </a:moveTo>
                <a:lnTo>
                  <a:pt x="841683" y="0"/>
                </a:lnTo>
                <a:lnTo>
                  <a:pt x="841683" y="852533"/>
                </a:lnTo>
                <a:lnTo>
                  <a:pt x="0" y="8525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42" id="42"/>
          <p:cNvSpPr/>
          <p:nvPr/>
        </p:nvSpPr>
        <p:spPr>
          <a:xfrm flipH="false" flipV="false" rot="0">
            <a:off x="8571284" y="2050422"/>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grpSp>
        <p:nvGrpSpPr>
          <p:cNvPr name="Group 43" id="43"/>
          <p:cNvGrpSpPr/>
          <p:nvPr/>
        </p:nvGrpSpPr>
        <p:grpSpPr>
          <a:xfrm rot="0">
            <a:off x="4809335" y="8388753"/>
            <a:ext cx="1183417" cy="1183417"/>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45" id="45"/>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10800000">
            <a:off x="1973654" y="3356167"/>
            <a:ext cx="3971942" cy="5902133"/>
            <a:chOff x="0" y="0"/>
            <a:chExt cx="2592110" cy="3851763"/>
          </a:xfrm>
        </p:grpSpPr>
        <p:sp>
          <p:nvSpPr>
            <p:cNvPr name="Freeform 3" id="3"/>
            <p:cNvSpPr/>
            <p:nvPr/>
          </p:nvSpPr>
          <p:spPr>
            <a:xfrm flipH="false" flipV="false" rot="0">
              <a:off x="0" y="0"/>
              <a:ext cx="2592110" cy="3851763"/>
            </a:xfrm>
            <a:custGeom>
              <a:avLst/>
              <a:gdLst/>
              <a:ahLst/>
              <a:cxnLst/>
              <a:rect r="r" b="b" t="t" l="l"/>
              <a:pathLst>
                <a:path h="3851763" w="2592110">
                  <a:moveTo>
                    <a:pt x="62373" y="0"/>
                  </a:moveTo>
                  <a:lnTo>
                    <a:pt x="2529737" y="0"/>
                  </a:lnTo>
                  <a:cubicBezTo>
                    <a:pt x="2546280" y="0"/>
                    <a:pt x="2562145" y="6571"/>
                    <a:pt x="2573842" y="18269"/>
                  </a:cubicBezTo>
                  <a:cubicBezTo>
                    <a:pt x="2585539" y="29966"/>
                    <a:pt x="2592110" y="45831"/>
                    <a:pt x="2592110" y="62373"/>
                  </a:cubicBezTo>
                  <a:lnTo>
                    <a:pt x="2592110" y="3789390"/>
                  </a:lnTo>
                  <a:cubicBezTo>
                    <a:pt x="2592110" y="3805932"/>
                    <a:pt x="2585539" y="3821797"/>
                    <a:pt x="2573842" y="3833494"/>
                  </a:cubicBezTo>
                  <a:cubicBezTo>
                    <a:pt x="2562145" y="3845192"/>
                    <a:pt x="2546280" y="3851763"/>
                    <a:pt x="2529737" y="3851763"/>
                  </a:cubicBezTo>
                  <a:lnTo>
                    <a:pt x="62373" y="3851763"/>
                  </a:lnTo>
                  <a:cubicBezTo>
                    <a:pt x="45831" y="3851763"/>
                    <a:pt x="29966" y="3845192"/>
                    <a:pt x="18269" y="3833494"/>
                  </a:cubicBezTo>
                  <a:cubicBezTo>
                    <a:pt x="6571" y="3821797"/>
                    <a:pt x="0" y="3805932"/>
                    <a:pt x="0" y="3789390"/>
                  </a:cubicBezTo>
                  <a:lnTo>
                    <a:pt x="0" y="62373"/>
                  </a:lnTo>
                  <a:cubicBezTo>
                    <a:pt x="0" y="45831"/>
                    <a:pt x="6571" y="29966"/>
                    <a:pt x="18269" y="18269"/>
                  </a:cubicBezTo>
                  <a:cubicBezTo>
                    <a:pt x="29966" y="6571"/>
                    <a:pt x="45831" y="0"/>
                    <a:pt x="62373" y="0"/>
                  </a:cubicBezTo>
                  <a:close/>
                </a:path>
              </a:pathLst>
            </a:custGeom>
            <a:solidFill>
              <a:srgbClr val="FFFFFF"/>
            </a:solidFill>
            <a:ln w="123825" cap="rnd">
              <a:solidFill>
                <a:srgbClr val="106861"/>
              </a:solidFill>
              <a:prstDash val="solid"/>
              <a:round/>
            </a:ln>
          </p:spPr>
        </p:sp>
        <p:sp>
          <p:nvSpPr>
            <p:cNvPr name="TextBox 4" id="4"/>
            <p:cNvSpPr txBox="true"/>
            <p:nvPr/>
          </p:nvSpPr>
          <p:spPr>
            <a:xfrm>
              <a:off x="0" y="-38100"/>
              <a:ext cx="2592110" cy="3889863"/>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5" id="5"/>
          <p:cNvSpPr/>
          <p:nvPr/>
        </p:nvSpPr>
        <p:spPr>
          <a:xfrm flipH="false" flipV="false" rot="0">
            <a:off x="2858196" y="3493857"/>
            <a:ext cx="2146380" cy="1000429"/>
          </a:xfrm>
          <a:custGeom>
            <a:avLst/>
            <a:gdLst/>
            <a:ahLst/>
            <a:cxnLst/>
            <a:rect r="r" b="b" t="t" l="l"/>
            <a:pathLst>
              <a:path h="1000429" w="2146380">
                <a:moveTo>
                  <a:pt x="0" y="0"/>
                </a:moveTo>
                <a:lnTo>
                  <a:pt x="2146379" y="0"/>
                </a:lnTo>
                <a:lnTo>
                  <a:pt x="2146379"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6" id="6"/>
          <p:cNvSpPr/>
          <p:nvPr/>
        </p:nvSpPr>
        <p:spPr>
          <a:xfrm flipH="false" flipV="false" rot="0">
            <a:off x="14592460" y="2860125"/>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7" id="7"/>
          <p:cNvSpPr txBox="true"/>
          <p:nvPr/>
        </p:nvSpPr>
        <p:spPr>
          <a:xfrm rot="0">
            <a:off x="2095642" y="2054763"/>
            <a:ext cx="7362789" cy="866067"/>
          </a:xfrm>
          <a:prstGeom prst="rect">
            <a:avLst/>
          </a:prstGeom>
        </p:spPr>
        <p:txBody>
          <a:bodyPr anchor="t" rtlCol="false" tIns="0" lIns="0" bIns="0" rIns="0">
            <a:spAutoFit/>
          </a:bodyPr>
          <a:lstStyle/>
          <a:p>
            <a:pPr algn="l">
              <a:lnSpc>
                <a:spcPts val="7178"/>
              </a:lnSpc>
            </a:pPr>
            <a:r>
              <a:rPr lang="en-US" sz="5127" spc="-102" b="true">
                <a:solidFill>
                  <a:srgbClr val="191919"/>
                </a:solidFill>
                <a:latin typeface="Open Sauce Bold"/>
                <a:ea typeface="Open Sauce Bold"/>
                <a:cs typeface="Open Sauce Bold"/>
                <a:sym typeface="Open Sauce Bold"/>
              </a:rPr>
              <a:t>Conditional Proposition</a:t>
            </a:r>
          </a:p>
        </p:txBody>
      </p:sp>
      <p:grpSp>
        <p:nvGrpSpPr>
          <p:cNvPr name="Group 8" id="8"/>
          <p:cNvGrpSpPr/>
          <p:nvPr/>
        </p:nvGrpSpPr>
        <p:grpSpPr>
          <a:xfrm rot="-10800000">
            <a:off x="6344666" y="3356167"/>
            <a:ext cx="3971942" cy="5902133"/>
            <a:chOff x="0" y="0"/>
            <a:chExt cx="2592110" cy="3851763"/>
          </a:xfrm>
        </p:grpSpPr>
        <p:sp>
          <p:nvSpPr>
            <p:cNvPr name="Freeform 9" id="9"/>
            <p:cNvSpPr/>
            <p:nvPr/>
          </p:nvSpPr>
          <p:spPr>
            <a:xfrm flipH="false" flipV="false" rot="0">
              <a:off x="0" y="0"/>
              <a:ext cx="2592110" cy="3851763"/>
            </a:xfrm>
            <a:custGeom>
              <a:avLst/>
              <a:gdLst/>
              <a:ahLst/>
              <a:cxnLst/>
              <a:rect r="r" b="b" t="t" l="l"/>
              <a:pathLst>
                <a:path h="3851763" w="2592110">
                  <a:moveTo>
                    <a:pt x="62373" y="0"/>
                  </a:moveTo>
                  <a:lnTo>
                    <a:pt x="2529737" y="0"/>
                  </a:lnTo>
                  <a:cubicBezTo>
                    <a:pt x="2546280" y="0"/>
                    <a:pt x="2562145" y="6571"/>
                    <a:pt x="2573842" y="18269"/>
                  </a:cubicBezTo>
                  <a:cubicBezTo>
                    <a:pt x="2585539" y="29966"/>
                    <a:pt x="2592110" y="45831"/>
                    <a:pt x="2592110" y="62373"/>
                  </a:cubicBezTo>
                  <a:lnTo>
                    <a:pt x="2592110" y="3789390"/>
                  </a:lnTo>
                  <a:cubicBezTo>
                    <a:pt x="2592110" y="3805932"/>
                    <a:pt x="2585539" y="3821797"/>
                    <a:pt x="2573842" y="3833494"/>
                  </a:cubicBezTo>
                  <a:cubicBezTo>
                    <a:pt x="2562145" y="3845192"/>
                    <a:pt x="2546280" y="3851763"/>
                    <a:pt x="2529737" y="3851763"/>
                  </a:cubicBezTo>
                  <a:lnTo>
                    <a:pt x="62373" y="3851763"/>
                  </a:lnTo>
                  <a:cubicBezTo>
                    <a:pt x="45831" y="3851763"/>
                    <a:pt x="29966" y="3845192"/>
                    <a:pt x="18269" y="3833494"/>
                  </a:cubicBezTo>
                  <a:cubicBezTo>
                    <a:pt x="6571" y="3821797"/>
                    <a:pt x="0" y="3805932"/>
                    <a:pt x="0" y="3789390"/>
                  </a:cubicBezTo>
                  <a:lnTo>
                    <a:pt x="0" y="62373"/>
                  </a:lnTo>
                  <a:cubicBezTo>
                    <a:pt x="0" y="45831"/>
                    <a:pt x="6571" y="29966"/>
                    <a:pt x="18269" y="18269"/>
                  </a:cubicBezTo>
                  <a:cubicBezTo>
                    <a:pt x="29966" y="6571"/>
                    <a:pt x="45831" y="0"/>
                    <a:pt x="62373" y="0"/>
                  </a:cubicBezTo>
                  <a:close/>
                </a:path>
              </a:pathLst>
            </a:custGeom>
            <a:solidFill>
              <a:srgbClr val="FFFFFF"/>
            </a:solidFill>
            <a:ln w="123825" cap="rnd">
              <a:solidFill>
                <a:srgbClr val="106861"/>
              </a:solidFill>
              <a:prstDash val="solid"/>
              <a:round/>
            </a:ln>
          </p:spPr>
        </p:sp>
        <p:sp>
          <p:nvSpPr>
            <p:cNvPr name="TextBox 10" id="10"/>
            <p:cNvSpPr txBox="true"/>
            <p:nvPr/>
          </p:nvSpPr>
          <p:spPr>
            <a:xfrm>
              <a:off x="0" y="-38100"/>
              <a:ext cx="2592110" cy="3889863"/>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0">
            <a:off x="7229207" y="3493857"/>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grpSp>
        <p:nvGrpSpPr>
          <p:cNvPr name="Group 12" id="12"/>
          <p:cNvGrpSpPr/>
          <p:nvPr/>
        </p:nvGrpSpPr>
        <p:grpSpPr>
          <a:xfrm rot="-10800000">
            <a:off x="10494699" y="3356167"/>
            <a:ext cx="3971942" cy="5902133"/>
            <a:chOff x="0" y="0"/>
            <a:chExt cx="2592110" cy="3851763"/>
          </a:xfrm>
        </p:grpSpPr>
        <p:sp>
          <p:nvSpPr>
            <p:cNvPr name="Freeform 13" id="13"/>
            <p:cNvSpPr/>
            <p:nvPr/>
          </p:nvSpPr>
          <p:spPr>
            <a:xfrm flipH="false" flipV="false" rot="0">
              <a:off x="0" y="0"/>
              <a:ext cx="2592110" cy="3851763"/>
            </a:xfrm>
            <a:custGeom>
              <a:avLst/>
              <a:gdLst/>
              <a:ahLst/>
              <a:cxnLst/>
              <a:rect r="r" b="b" t="t" l="l"/>
              <a:pathLst>
                <a:path h="3851763" w="2592110">
                  <a:moveTo>
                    <a:pt x="62373" y="0"/>
                  </a:moveTo>
                  <a:lnTo>
                    <a:pt x="2529737" y="0"/>
                  </a:lnTo>
                  <a:cubicBezTo>
                    <a:pt x="2546280" y="0"/>
                    <a:pt x="2562145" y="6571"/>
                    <a:pt x="2573842" y="18269"/>
                  </a:cubicBezTo>
                  <a:cubicBezTo>
                    <a:pt x="2585539" y="29966"/>
                    <a:pt x="2592110" y="45831"/>
                    <a:pt x="2592110" y="62373"/>
                  </a:cubicBezTo>
                  <a:lnTo>
                    <a:pt x="2592110" y="3789390"/>
                  </a:lnTo>
                  <a:cubicBezTo>
                    <a:pt x="2592110" y="3805932"/>
                    <a:pt x="2585539" y="3821797"/>
                    <a:pt x="2573842" y="3833494"/>
                  </a:cubicBezTo>
                  <a:cubicBezTo>
                    <a:pt x="2562145" y="3845192"/>
                    <a:pt x="2546280" y="3851763"/>
                    <a:pt x="2529737" y="3851763"/>
                  </a:cubicBezTo>
                  <a:lnTo>
                    <a:pt x="62373" y="3851763"/>
                  </a:lnTo>
                  <a:cubicBezTo>
                    <a:pt x="45831" y="3851763"/>
                    <a:pt x="29966" y="3845192"/>
                    <a:pt x="18269" y="3833494"/>
                  </a:cubicBezTo>
                  <a:cubicBezTo>
                    <a:pt x="6571" y="3821797"/>
                    <a:pt x="0" y="3805932"/>
                    <a:pt x="0" y="3789390"/>
                  </a:cubicBezTo>
                  <a:lnTo>
                    <a:pt x="0" y="62373"/>
                  </a:lnTo>
                  <a:cubicBezTo>
                    <a:pt x="0" y="45831"/>
                    <a:pt x="6571" y="29966"/>
                    <a:pt x="18269" y="18269"/>
                  </a:cubicBezTo>
                  <a:cubicBezTo>
                    <a:pt x="29966" y="6571"/>
                    <a:pt x="45831" y="0"/>
                    <a:pt x="62373" y="0"/>
                  </a:cubicBezTo>
                  <a:close/>
                </a:path>
              </a:pathLst>
            </a:custGeom>
            <a:solidFill>
              <a:srgbClr val="FFFFFF"/>
            </a:solidFill>
            <a:ln w="123825" cap="rnd">
              <a:solidFill>
                <a:srgbClr val="106861"/>
              </a:solidFill>
              <a:prstDash val="solid"/>
              <a:round/>
            </a:ln>
          </p:spPr>
        </p:sp>
        <p:sp>
          <p:nvSpPr>
            <p:cNvPr name="TextBox 14" id="14"/>
            <p:cNvSpPr txBox="true"/>
            <p:nvPr/>
          </p:nvSpPr>
          <p:spPr>
            <a:xfrm>
              <a:off x="0" y="-38100"/>
              <a:ext cx="2592110" cy="3889863"/>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5" id="15"/>
          <p:cNvSpPr/>
          <p:nvPr/>
        </p:nvSpPr>
        <p:spPr>
          <a:xfrm flipH="false" flipV="false" rot="0">
            <a:off x="11379240" y="3493857"/>
            <a:ext cx="2146380" cy="1000429"/>
          </a:xfrm>
          <a:custGeom>
            <a:avLst/>
            <a:gdLst/>
            <a:ahLst/>
            <a:cxnLst/>
            <a:rect r="r" b="b" t="t" l="l"/>
            <a:pathLst>
              <a:path h="1000429" w="2146380">
                <a:moveTo>
                  <a:pt x="0" y="0"/>
                </a:moveTo>
                <a:lnTo>
                  <a:pt x="2146380" y="0"/>
                </a:lnTo>
                <a:lnTo>
                  <a:pt x="2146380" y="1000429"/>
                </a:lnTo>
                <a:lnTo>
                  <a:pt x="0" y="1000429"/>
                </a:lnTo>
                <a:lnTo>
                  <a:pt x="0" y="0"/>
                </a:lnTo>
                <a:close/>
              </a:path>
            </a:pathLst>
          </a:custGeom>
          <a:blipFill>
            <a:blip r:embed="rId2">
              <a:extLst>
                <a:ext uri="{96DAC541-7B7A-43D3-8B79-37D633B846F1}">
                  <asvg:svgBlip xmlns:asvg="http://schemas.microsoft.com/office/drawing/2016/SVG/main" r:embed="rId3"/>
                </a:ext>
              </a:extLst>
            </a:blip>
            <a:stretch>
              <a:fillRect l="0" t="-114545" r="0" b="0"/>
            </a:stretch>
          </a:blipFill>
          <a:ln cap="sq">
            <a:noFill/>
            <a:prstDash val="solid"/>
            <a:miter/>
          </a:ln>
        </p:spPr>
      </p:sp>
      <p:sp>
        <p:nvSpPr>
          <p:cNvPr name="Freeform 16" id="16"/>
          <p:cNvSpPr/>
          <p:nvPr/>
        </p:nvSpPr>
        <p:spPr>
          <a:xfrm flipH="false" flipV="false" rot="-10800000">
            <a:off x="-465877" y="-4635036"/>
            <a:ext cx="3695540" cy="7418054"/>
          </a:xfrm>
          <a:custGeom>
            <a:avLst/>
            <a:gdLst/>
            <a:ahLst/>
            <a:cxnLst/>
            <a:rect r="r" b="b" t="t" l="l"/>
            <a:pathLst>
              <a:path h="7418054" w="3695540">
                <a:moveTo>
                  <a:pt x="0" y="0"/>
                </a:moveTo>
                <a:lnTo>
                  <a:pt x="3695540" y="0"/>
                </a:lnTo>
                <a:lnTo>
                  <a:pt x="3695540" y="7418054"/>
                </a:lnTo>
                <a:lnTo>
                  <a:pt x="0" y="741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17" id="17"/>
          <p:cNvSpPr/>
          <p:nvPr/>
        </p:nvSpPr>
        <p:spPr>
          <a:xfrm flipH="false" flipV="false" rot="0">
            <a:off x="16307458" y="212262"/>
            <a:ext cx="1903684" cy="1928225"/>
          </a:xfrm>
          <a:custGeom>
            <a:avLst/>
            <a:gdLst/>
            <a:ahLst/>
            <a:cxnLst/>
            <a:rect r="r" b="b" t="t" l="l"/>
            <a:pathLst>
              <a:path h="1928225" w="1903684">
                <a:moveTo>
                  <a:pt x="0" y="0"/>
                </a:moveTo>
                <a:lnTo>
                  <a:pt x="1903684" y="0"/>
                </a:lnTo>
                <a:lnTo>
                  <a:pt x="1903684" y="1928226"/>
                </a:lnTo>
                <a:lnTo>
                  <a:pt x="0" y="192822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aphicFrame>
        <p:nvGraphicFramePr>
          <p:cNvPr name="Table 18" id="18"/>
          <p:cNvGraphicFramePr>
            <a:graphicFrameLocks noGrp="true"/>
          </p:cNvGraphicFramePr>
          <p:nvPr/>
        </p:nvGraphicFramePr>
        <p:xfrm>
          <a:off x="6725931" y="5453766"/>
          <a:ext cx="3210393" cy="3318889"/>
        </p:xfrm>
        <a:graphic>
          <a:graphicData uri="http://schemas.openxmlformats.org/drawingml/2006/table">
            <a:tbl>
              <a:tblPr/>
              <a:tblGrid>
                <a:gridCol w="1070131"/>
                <a:gridCol w="1056451"/>
                <a:gridCol w="1083811"/>
              </a:tblGrid>
              <a:tr h="829722">
                <a:tc>
                  <a:txBody>
                    <a:bodyPr anchor="t" rtlCol="false"/>
                    <a:lstStyle/>
                    <a:p>
                      <a:pPr algn="ctr">
                        <a:lnSpc>
                          <a:spcPts val="2756"/>
                        </a:lnSpc>
                        <a:defRPr/>
                      </a:pPr>
                      <a:r>
                        <a:rPr lang="en-US" sz="1968" b="true">
                          <a:solidFill>
                            <a:srgbClr val="000000"/>
                          </a:solidFill>
                          <a:latin typeface="Montserrat Bold"/>
                          <a:ea typeface="Montserrat Bold"/>
                          <a:cs typeface="Montserrat Bold"/>
                          <a:sym typeface="Montserrat Bold"/>
                        </a:rPr>
                        <a:t>p</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b="true">
                          <a:solidFill>
                            <a:srgbClr val="000000"/>
                          </a:solidFill>
                          <a:latin typeface="Montserrat Bold"/>
                          <a:ea typeface="Montserrat Bold"/>
                          <a:cs typeface="Montserrat Bold"/>
                          <a:sym typeface="Montserrat Bold"/>
                        </a:rPr>
                        <a:t>q</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b="true">
                          <a:solidFill>
                            <a:srgbClr val="000000"/>
                          </a:solidFill>
                          <a:latin typeface="Montserrat Bold"/>
                          <a:ea typeface="Montserrat Bold"/>
                          <a:cs typeface="Montserrat Bold"/>
                          <a:sym typeface="Montserrat Bold"/>
                        </a:rPr>
                        <a:t>p → q</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722">
                <a:tc>
                  <a:txBody>
                    <a:bodyPr anchor="t" rtlCol="false"/>
                    <a:lstStyle/>
                    <a:p>
                      <a:pPr algn="ctr">
                        <a:lnSpc>
                          <a:spcPts val="2756"/>
                        </a:lnSpc>
                        <a:defRPr/>
                      </a:pPr>
                      <a:r>
                        <a:rPr lang="en-US" sz="1968">
                          <a:solidFill>
                            <a:srgbClr val="000000"/>
                          </a:solidFill>
                          <a:latin typeface="Montserrat"/>
                          <a:ea typeface="Montserrat"/>
                          <a:cs typeface="Montserrat"/>
                          <a:sym typeface="Montserrat"/>
                        </a:rPr>
                        <a: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a:solidFill>
                            <a:srgbClr val="000000"/>
                          </a:solidFill>
                          <a:latin typeface="Montserrat"/>
                          <a:ea typeface="Montserrat"/>
                          <a:cs typeface="Montserrat"/>
                          <a:sym typeface="Montserrat"/>
                        </a:rPr>
                        <a: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a:solidFill>
                            <a:srgbClr val="000000"/>
                          </a:solidFill>
                          <a:latin typeface="Montserrat"/>
                          <a:ea typeface="Montserrat"/>
                          <a:cs typeface="Montserrat"/>
                          <a:sym typeface="Montserrat"/>
                        </a:rPr>
                        <a: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722">
                <a:tc>
                  <a:txBody>
                    <a:bodyPr anchor="t" rtlCol="false"/>
                    <a:lstStyle/>
                    <a:p>
                      <a:pPr algn="ctr">
                        <a:lnSpc>
                          <a:spcPts val="2756"/>
                        </a:lnSpc>
                        <a:defRPr/>
                      </a:pPr>
                      <a:r>
                        <a:rPr lang="en-US" sz="1968">
                          <a:solidFill>
                            <a:srgbClr val="000000"/>
                          </a:solidFill>
                          <a:latin typeface="Montserrat"/>
                          <a:ea typeface="Montserrat"/>
                          <a:cs typeface="Montserrat"/>
                          <a:sym typeface="Montserrat"/>
                        </a:rPr>
                        <a: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a:solidFill>
                            <a:srgbClr val="000000"/>
                          </a:solidFill>
                          <a:latin typeface="Montserrat"/>
                          <a:ea typeface="Montserrat"/>
                          <a:cs typeface="Montserrat"/>
                          <a:sym typeface="Montserrat"/>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a:solidFill>
                            <a:srgbClr val="000000"/>
                          </a:solidFill>
                          <a:latin typeface="Montserrat"/>
                          <a:ea typeface="Montserrat"/>
                          <a:cs typeface="Montserrat"/>
                          <a:sym typeface="Montserrat"/>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829722">
                <a:tc>
                  <a:txBody>
                    <a:bodyPr anchor="t" rtlCol="false"/>
                    <a:lstStyle/>
                    <a:p>
                      <a:pPr algn="ctr">
                        <a:lnSpc>
                          <a:spcPts val="2756"/>
                        </a:lnSpc>
                        <a:defRPr/>
                      </a:pPr>
                      <a:r>
                        <a:rPr lang="en-US" sz="1968">
                          <a:solidFill>
                            <a:srgbClr val="000000"/>
                          </a:solidFill>
                          <a:latin typeface="Montserrat"/>
                          <a:ea typeface="Montserrat"/>
                          <a:cs typeface="Montserrat"/>
                          <a:sym typeface="Montserrat"/>
                        </a:rPr>
                        <a:t>F</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a:solidFill>
                            <a:srgbClr val="000000"/>
                          </a:solidFill>
                          <a:latin typeface="Montserrat"/>
                          <a:ea typeface="Montserrat"/>
                          <a:cs typeface="Montserrat"/>
                          <a:sym typeface="Montserrat"/>
                        </a:rPr>
                        <a: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756"/>
                        </a:lnSpc>
                        <a:defRPr/>
                      </a:pPr>
                      <a:r>
                        <a:rPr lang="en-US" sz="1968">
                          <a:solidFill>
                            <a:srgbClr val="000000"/>
                          </a:solidFill>
                          <a:latin typeface="Montserrat"/>
                          <a:ea typeface="Montserrat"/>
                          <a:cs typeface="Montserrat"/>
                          <a:sym typeface="Montserrat"/>
                        </a:rPr>
                        <a:t>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9" id="19"/>
          <p:cNvSpPr txBox="true"/>
          <p:nvPr/>
        </p:nvSpPr>
        <p:spPr>
          <a:xfrm rot="0">
            <a:off x="2288314" y="5396616"/>
            <a:ext cx="3342622" cy="2582838"/>
          </a:xfrm>
          <a:prstGeom prst="rect">
            <a:avLst/>
          </a:prstGeom>
        </p:spPr>
        <p:txBody>
          <a:bodyPr anchor="t" rtlCol="false" tIns="0" lIns="0" bIns="0" rIns="0">
            <a:spAutoFit/>
          </a:bodyPr>
          <a:lstStyle/>
          <a:p>
            <a:pPr algn="l" marL="0" indent="0" lvl="0">
              <a:lnSpc>
                <a:spcPts val="2938"/>
              </a:lnSpc>
            </a:pPr>
            <a:r>
              <a:rPr lang="en-US" sz="1958">
                <a:solidFill>
                  <a:srgbClr val="343432"/>
                </a:solidFill>
                <a:latin typeface="Open Sauce"/>
                <a:ea typeface="Open Sauce"/>
                <a:cs typeface="Open Sauce"/>
                <a:sym typeface="Open Sauce"/>
              </a:rPr>
              <a:t>A compound proposition expressed as "If p, then q" (p → q) is used to convey a logical relationship where the occurrence of p guarantees the occurrence of q.</a:t>
            </a:r>
          </a:p>
        </p:txBody>
      </p:sp>
      <p:sp>
        <p:nvSpPr>
          <p:cNvPr name="TextBox 20" id="20"/>
          <p:cNvSpPr txBox="true"/>
          <p:nvPr/>
        </p:nvSpPr>
        <p:spPr>
          <a:xfrm rot="0">
            <a:off x="2881722" y="4610979"/>
            <a:ext cx="2099327" cy="393905"/>
          </a:xfrm>
          <a:prstGeom prst="rect">
            <a:avLst/>
          </a:prstGeom>
        </p:spPr>
        <p:txBody>
          <a:bodyPr anchor="t" rtlCol="false" tIns="0" lIns="0" bIns="0" rIns="0">
            <a:spAutoFit/>
          </a:bodyPr>
          <a:lstStyle/>
          <a:p>
            <a:pPr algn="ctr" marL="0" indent="0" lvl="0">
              <a:lnSpc>
                <a:spcPts val="3174"/>
              </a:lnSpc>
              <a:spcBef>
                <a:spcPct val="0"/>
              </a:spcBef>
            </a:pPr>
            <a:r>
              <a:rPr lang="en-US" b="true" sz="2479">
                <a:solidFill>
                  <a:srgbClr val="343432"/>
                </a:solidFill>
                <a:latin typeface="Open Sauce Bold"/>
                <a:ea typeface="Open Sauce Bold"/>
                <a:cs typeface="Open Sauce Bold"/>
                <a:sym typeface="Open Sauce Bold"/>
              </a:rPr>
              <a:t>Definition:</a:t>
            </a:r>
          </a:p>
        </p:txBody>
      </p:sp>
      <p:sp>
        <p:nvSpPr>
          <p:cNvPr name="TextBox 21" id="21"/>
          <p:cNvSpPr txBox="true"/>
          <p:nvPr/>
        </p:nvSpPr>
        <p:spPr>
          <a:xfrm rot="0">
            <a:off x="3462644" y="3610179"/>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01</a:t>
            </a:r>
          </a:p>
        </p:txBody>
      </p:sp>
      <p:sp>
        <p:nvSpPr>
          <p:cNvPr name="TextBox 22" id="22"/>
          <p:cNvSpPr txBox="true"/>
          <p:nvPr/>
        </p:nvSpPr>
        <p:spPr>
          <a:xfrm rot="0">
            <a:off x="7833656" y="3610179"/>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02</a:t>
            </a:r>
          </a:p>
        </p:txBody>
      </p:sp>
      <p:sp>
        <p:nvSpPr>
          <p:cNvPr name="TextBox 23" id="23"/>
          <p:cNvSpPr txBox="true"/>
          <p:nvPr/>
        </p:nvSpPr>
        <p:spPr>
          <a:xfrm rot="0">
            <a:off x="7258016" y="4610979"/>
            <a:ext cx="2145242" cy="420448"/>
          </a:xfrm>
          <a:prstGeom prst="rect">
            <a:avLst/>
          </a:prstGeom>
        </p:spPr>
        <p:txBody>
          <a:bodyPr anchor="t" rtlCol="false" tIns="0" lIns="0" bIns="0" rIns="0">
            <a:spAutoFit/>
          </a:bodyPr>
          <a:lstStyle/>
          <a:p>
            <a:pPr algn="ctr" marL="0" indent="0" lvl="0">
              <a:lnSpc>
                <a:spcPts val="3430"/>
              </a:lnSpc>
              <a:spcBef>
                <a:spcPct val="0"/>
              </a:spcBef>
            </a:pPr>
            <a:r>
              <a:rPr lang="en-US" b="true" sz="2679">
                <a:solidFill>
                  <a:srgbClr val="343432"/>
                </a:solidFill>
                <a:latin typeface="Open Sauce Bold"/>
                <a:ea typeface="Open Sauce Bold"/>
                <a:cs typeface="Open Sauce Bold"/>
                <a:sym typeface="Open Sauce Bold"/>
              </a:rPr>
              <a:t>Truth Table:</a:t>
            </a:r>
          </a:p>
        </p:txBody>
      </p:sp>
      <p:sp>
        <p:nvSpPr>
          <p:cNvPr name="TextBox 24" id="24"/>
          <p:cNvSpPr txBox="true"/>
          <p:nvPr/>
        </p:nvSpPr>
        <p:spPr>
          <a:xfrm rot="0">
            <a:off x="11983689" y="3610179"/>
            <a:ext cx="937482" cy="595909"/>
          </a:xfrm>
          <a:prstGeom prst="rect">
            <a:avLst/>
          </a:prstGeom>
        </p:spPr>
        <p:txBody>
          <a:bodyPr anchor="t" rtlCol="false" tIns="0" lIns="0" bIns="0" rIns="0">
            <a:spAutoFit/>
          </a:bodyPr>
          <a:lstStyle/>
          <a:p>
            <a:pPr algn="ctr" marL="0" indent="0" lvl="0">
              <a:lnSpc>
                <a:spcPts val="4895"/>
              </a:lnSpc>
              <a:spcBef>
                <a:spcPct val="0"/>
              </a:spcBef>
            </a:pPr>
            <a:r>
              <a:rPr lang="en-US" b="true" sz="3824">
                <a:solidFill>
                  <a:srgbClr val="F8F8F8"/>
                </a:solidFill>
                <a:latin typeface="Open Sauce Bold"/>
                <a:ea typeface="Open Sauce Bold"/>
                <a:cs typeface="Open Sauce Bold"/>
                <a:sym typeface="Open Sauce Bold"/>
              </a:rPr>
              <a:t>03</a:t>
            </a:r>
          </a:p>
        </p:txBody>
      </p:sp>
      <p:sp>
        <p:nvSpPr>
          <p:cNvPr name="TextBox 25" id="25"/>
          <p:cNvSpPr txBox="true"/>
          <p:nvPr/>
        </p:nvSpPr>
        <p:spPr>
          <a:xfrm rot="0">
            <a:off x="10716658" y="5396616"/>
            <a:ext cx="3721827" cy="3250367"/>
          </a:xfrm>
          <a:prstGeom prst="rect">
            <a:avLst/>
          </a:prstGeom>
        </p:spPr>
        <p:txBody>
          <a:bodyPr anchor="t" rtlCol="false" tIns="0" lIns="0" bIns="0" rIns="0">
            <a:spAutoFit/>
          </a:bodyPr>
          <a:lstStyle/>
          <a:p>
            <a:pPr algn="l" marL="472504" indent="-236252" lvl="1">
              <a:lnSpc>
                <a:spcPts val="3282"/>
              </a:lnSpc>
              <a:buFont typeface="Arial"/>
              <a:buChar char="•"/>
            </a:pPr>
            <a:r>
              <a:rPr lang="en-US" sz="2188">
                <a:solidFill>
                  <a:srgbClr val="343432"/>
                </a:solidFill>
                <a:latin typeface="Open Sauce"/>
                <a:ea typeface="Open Sauce"/>
                <a:cs typeface="Open Sauce"/>
                <a:sym typeface="Open Sauce"/>
              </a:rPr>
              <a:t>If it rains (p), then the ground gets wet (q).</a:t>
            </a:r>
          </a:p>
          <a:p>
            <a:pPr algn="l">
              <a:lnSpc>
                <a:spcPts val="3282"/>
              </a:lnSpc>
            </a:pPr>
          </a:p>
          <a:p>
            <a:pPr algn="l" marL="472504" indent="-236252" lvl="1">
              <a:lnSpc>
                <a:spcPts val="3282"/>
              </a:lnSpc>
              <a:buFont typeface="Arial"/>
              <a:buChar char="•"/>
            </a:pPr>
            <a:r>
              <a:rPr lang="en-US" sz="2188">
                <a:solidFill>
                  <a:srgbClr val="343432"/>
                </a:solidFill>
                <a:latin typeface="Open Sauce"/>
                <a:ea typeface="Open Sauce"/>
                <a:cs typeface="Open Sauce"/>
                <a:sym typeface="Open Sauce"/>
              </a:rPr>
              <a:t>It rains, but the ground does not get wet.</a:t>
            </a:r>
          </a:p>
          <a:p>
            <a:pPr algn="l">
              <a:lnSpc>
                <a:spcPts val="3282"/>
              </a:lnSpc>
            </a:pPr>
          </a:p>
          <a:p>
            <a:pPr algn="l" marL="472504" indent="-236252" lvl="1">
              <a:lnSpc>
                <a:spcPts val="3282"/>
              </a:lnSpc>
              <a:buFont typeface="Arial"/>
              <a:buChar char="•"/>
            </a:pPr>
            <a:r>
              <a:rPr lang="en-US" sz="2188">
                <a:solidFill>
                  <a:srgbClr val="343432"/>
                </a:solidFill>
                <a:latin typeface="Open Sauce"/>
                <a:ea typeface="Open Sauce"/>
                <a:cs typeface="Open Sauce"/>
                <a:sym typeface="Open Sauce"/>
              </a:rPr>
              <a:t>It doesn’t rain, but the ground is wet.</a:t>
            </a:r>
          </a:p>
        </p:txBody>
      </p:sp>
      <p:sp>
        <p:nvSpPr>
          <p:cNvPr name="TextBox 26" id="26"/>
          <p:cNvSpPr txBox="true"/>
          <p:nvPr/>
        </p:nvSpPr>
        <p:spPr>
          <a:xfrm rot="0">
            <a:off x="11402766" y="4579165"/>
            <a:ext cx="2099327" cy="474551"/>
          </a:xfrm>
          <a:prstGeom prst="rect">
            <a:avLst/>
          </a:prstGeom>
        </p:spPr>
        <p:txBody>
          <a:bodyPr anchor="t" rtlCol="false" tIns="0" lIns="0" bIns="0" rIns="0">
            <a:spAutoFit/>
          </a:bodyPr>
          <a:lstStyle/>
          <a:p>
            <a:pPr algn="ctr" marL="0" indent="0" lvl="0">
              <a:lnSpc>
                <a:spcPts val="3814"/>
              </a:lnSpc>
              <a:spcBef>
                <a:spcPct val="0"/>
              </a:spcBef>
            </a:pPr>
            <a:r>
              <a:rPr lang="en-US" b="true" sz="2979">
                <a:solidFill>
                  <a:srgbClr val="343432"/>
                </a:solidFill>
                <a:latin typeface="Open Sauce Bold"/>
                <a:ea typeface="Open Sauce Bold"/>
                <a:cs typeface="Open Sauce Bold"/>
                <a:sym typeface="Open Sauce Bold"/>
              </a:rPr>
              <a:t>Example: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83899" y="869455"/>
            <a:ext cx="16920201" cy="8796706"/>
            <a:chOff x="0" y="0"/>
            <a:chExt cx="4456349" cy="2316828"/>
          </a:xfrm>
        </p:grpSpPr>
        <p:sp>
          <p:nvSpPr>
            <p:cNvPr name="Freeform 4" id="4"/>
            <p:cNvSpPr/>
            <p:nvPr/>
          </p:nvSpPr>
          <p:spPr>
            <a:xfrm flipH="false" flipV="false" rot="0">
              <a:off x="0" y="0"/>
              <a:ext cx="4456349" cy="2316828"/>
            </a:xfrm>
            <a:custGeom>
              <a:avLst/>
              <a:gdLst/>
              <a:ahLst/>
              <a:cxnLst/>
              <a:rect r="r" b="b" t="t" l="l"/>
              <a:pathLst>
                <a:path h="2316828" w="4456349">
                  <a:moveTo>
                    <a:pt x="11439" y="0"/>
                  </a:moveTo>
                  <a:lnTo>
                    <a:pt x="4444910" y="0"/>
                  </a:lnTo>
                  <a:cubicBezTo>
                    <a:pt x="4447944" y="0"/>
                    <a:pt x="4450854" y="1205"/>
                    <a:pt x="4452999" y="3350"/>
                  </a:cubicBezTo>
                  <a:cubicBezTo>
                    <a:pt x="4455144" y="5496"/>
                    <a:pt x="4456349" y="8405"/>
                    <a:pt x="4456349" y="11439"/>
                  </a:cubicBezTo>
                  <a:lnTo>
                    <a:pt x="4456349" y="2305389"/>
                  </a:lnTo>
                  <a:cubicBezTo>
                    <a:pt x="4456349" y="2308423"/>
                    <a:pt x="4455144" y="2311332"/>
                    <a:pt x="4452999" y="2313478"/>
                  </a:cubicBezTo>
                  <a:cubicBezTo>
                    <a:pt x="4450854" y="2315623"/>
                    <a:pt x="4447944" y="2316828"/>
                    <a:pt x="4444910" y="2316828"/>
                  </a:cubicBezTo>
                  <a:lnTo>
                    <a:pt x="11439" y="2316828"/>
                  </a:lnTo>
                  <a:cubicBezTo>
                    <a:pt x="8405" y="2316828"/>
                    <a:pt x="5496" y="2315623"/>
                    <a:pt x="3350" y="2313478"/>
                  </a:cubicBezTo>
                  <a:cubicBezTo>
                    <a:pt x="1205" y="2311332"/>
                    <a:pt x="0" y="2308423"/>
                    <a:pt x="0" y="2305389"/>
                  </a:cubicBezTo>
                  <a:lnTo>
                    <a:pt x="0" y="11439"/>
                  </a:lnTo>
                  <a:cubicBezTo>
                    <a:pt x="0" y="8405"/>
                    <a:pt x="1205" y="5496"/>
                    <a:pt x="3350" y="3350"/>
                  </a:cubicBezTo>
                  <a:cubicBezTo>
                    <a:pt x="5496" y="1205"/>
                    <a:pt x="8405" y="0"/>
                    <a:pt x="11439" y="0"/>
                  </a:cubicBezTo>
                  <a:close/>
                </a:path>
              </a:pathLst>
            </a:custGeom>
            <a:solidFill>
              <a:srgbClr val="FDFBFB">
                <a:alpha val="98824"/>
              </a:srgbClr>
            </a:solidFill>
            <a:ln cap="rnd">
              <a:noFill/>
              <a:prstDash val="solid"/>
              <a:round/>
            </a:ln>
          </p:spPr>
        </p:sp>
        <p:sp>
          <p:nvSpPr>
            <p:cNvPr name="TextBox 5" id="5"/>
            <p:cNvSpPr txBox="true"/>
            <p:nvPr/>
          </p:nvSpPr>
          <p:spPr>
            <a:xfrm>
              <a:off x="0" y="-19050"/>
              <a:ext cx="4456349" cy="2335878"/>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6" id="6"/>
          <p:cNvSpPr txBox="true"/>
          <p:nvPr/>
        </p:nvSpPr>
        <p:spPr>
          <a:xfrm rot="0">
            <a:off x="1588365" y="1671528"/>
            <a:ext cx="8721434" cy="861880"/>
          </a:xfrm>
          <a:prstGeom prst="rect">
            <a:avLst/>
          </a:prstGeom>
        </p:spPr>
        <p:txBody>
          <a:bodyPr anchor="t" rtlCol="false" tIns="0" lIns="0" bIns="0" rIns="0">
            <a:spAutoFit/>
          </a:bodyPr>
          <a:lstStyle/>
          <a:p>
            <a:pPr algn="l" marL="0" indent="0" lvl="0">
              <a:lnSpc>
                <a:spcPts val="7178"/>
              </a:lnSpc>
              <a:spcBef>
                <a:spcPct val="0"/>
              </a:spcBef>
            </a:pPr>
            <a:r>
              <a:rPr lang="en-US" b="true" sz="5127" spc="-102">
                <a:solidFill>
                  <a:srgbClr val="191919"/>
                </a:solidFill>
                <a:latin typeface="Open Sauce Bold"/>
                <a:ea typeface="Open Sauce Bold"/>
                <a:cs typeface="Open Sauce Bold"/>
                <a:sym typeface="Open Sauce Bold"/>
              </a:rPr>
              <a:t>Biconditional Proposition</a:t>
            </a:r>
          </a:p>
        </p:txBody>
      </p:sp>
      <p:sp>
        <p:nvSpPr>
          <p:cNvPr name="TextBox 7" id="7"/>
          <p:cNvSpPr txBox="true"/>
          <p:nvPr/>
        </p:nvSpPr>
        <p:spPr>
          <a:xfrm rot="0">
            <a:off x="1588365" y="2607611"/>
            <a:ext cx="13928699" cy="5840741"/>
          </a:xfrm>
          <a:prstGeom prst="rect">
            <a:avLst/>
          </a:prstGeom>
        </p:spPr>
        <p:txBody>
          <a:bodyPr anchor="t" rtlCol="false" tIns="0" lIns="0" bIns="0" rIns="0">
            <a:spAutoFit/>
          </a:bodyPr>
          <a:lstStyle/>
          <a:p>
            <a:pPr algn="l" marL="760978" indent="-380489" lvl="1">
              <a:lnSpc>
                <a:spcPts val="5287"/>
              </a:lnSpc>
              <a:buFont typeface="Arial"/>
              <a:buChar char="•"/>
            </a:pPr>
            <a:r>
              <a:rPr lang="en-US" sz="3524">
                <a:solidFill>
                  <a:srgbClr val="343432"/>
                </a:solidFill>
                <a:latin typeface="Open Sauce"/>
                <a:ea typeface="Open Sauce"/>
                <a:cs typeface="Open Sauce"/>
                <a:sym typeface="Open Sauce"/>
              </a:rPr>
              <a:t>Definition:</a:t>
            </a:r>
          </a:p>
          <a:p>
            <a:pPr algn="l" marL="1521957" indent="-507319" lvl="2">
              <a:lnSpc>
                <a:spcPts val="5287"/>
              </a:lnSpc>
              <a:buFont typeface="Arial"/>
              <a:buChar char="⚬"/>
            </a:pPr>
            <a:r>
              <a:rPr lang="en-US" sz="3524">
                <a:solidFill>
                  <a:srgbClr val="343432"/>
                </a:solidFill>
                <a:latin typeface="Open Sauce"/>
                <a:ea typeface="Open Sauce"/>
                <a:cs typeface="Open Sauce"/>
                <a:sym typeface="Open Sauce"/>
              </a:rPr>
              <a:t>A c</a:t>
            </a:r>
            <a:r>
              <a:rPr lang="en-US" sz="3524">
                <a:solidFill>
                  <a:srgbClr val="343432"/>
                </a:solidFill>
                <a:latin typeface="Open Sauce"/>
                <a:ea typeface="Open Sauce"/>
                <a:cs typeface="Open Sauce"/>
                <a:sym typeface="Open Sauce"/>
              </a:rPr>
              <a:t>ompound proposition of the form "p if and only if q" (p ↔ q).</a:t>
            </a:r>
          </a:p>
          <a:p>
            <a:pPr algn="l" marL="760978" indent="-380489" lvl="1">
              <a:lnSpc>
                <a:spcPts val="5287"/>
              </a:lnSpc>
              <a:buFont typeface="Arial"/>
              <a:buChar char="•"/>
            </a:pPr>
            <a:r>
              <a:rPr lang="en-US" sz="3524">
                <a:solidFill>
                  <a:srgbClr val="343432"/>
                </a:solidFill>
                <a:latin typeface="Open Sauce"/>
                <a:ea typeface="Open Sauce"/>
                <a:cs typeface="Open Sauce"/>
                <a:sym typeface="Open Sauce"/>
              </a:rPr>
              <a:t>True when p and q have the same truth value.</a:t>
            </a:r>
          </a:p>
          <a:p>
            <a:pPr algn="l" marL="760978" indent="-380489" lvl="1">
              <a:lnSpc>
                <a:spcPts val="5287"/>
              </a:lnSpc>
              <a:buFont typeface="Arial"/>
              <a:buChar char="•"/>
            </a:pPr>
            <a:r>
              <a:rPr lang="en-US" sz="3524">
                <a:solidFill>
                  <a:srgbClr val="343432"/>
                </a:solidFill>
                <a:latin typeface="Open Sauce"/>
                <a:ea typeface="Open Sauce"/>
                <a:cs typeface="Open Sauce"/>
                <a:sym typeface="Open Sauce"/>
              </a:rPr>
              <a:t>Truth Table:</a:t>
            </a:r>
          </a:p>
          <a:p>
            <a:pPr algn="l" marL="1521957" indent="-507319" lvl="2">
              <a:lnSpc>
                <a:spcPts val="5287"/>
              </a:lnSpc>
              <a:buFont typeface="Arial"/>
              <a:buChar char="⚬"/>
            </a:pPr>
            <a:r>
              <a:rPr lang="en-US" sz="3524">
                <a:solidFill>
                  <a:srgbClr val="343432"/>
                </a:solidFill>
                <a:latin typeface="Open Sauce"/>
                <a:ea typeface="Open Sauce"/>
                <a:cs typeface="Open Sauce"/>
                <a:sym typeface="Open Sauce"/>
              </a:rPr>
              <a:t>Show p, q, and p ↔ q.</a:t>
            </a:r>
          </a:p>
          <a:p>
            <a:pPr algn="l" marL="760978" indent="-380489" lvl="1">
              <a:lnSpc>
                <a:spcPts val="5287"/>
              </a:lnSpc>
              <a:buFont typeface="Arial"/>
              <a:buChar char="•"/>
            </a:pPr>
            <a:r>
              <a:rPr lang="en-US" sz="3524">
                <a:solidFill>
                  <a:srgbClr val="343432"/>
                </a:solidFill>
                <a:latin typeface="Open Sauce"/>
                <a:ea typeface="Open Sauce"/>
                <a:cs typeface="Open Sauce"/>
                <a:sym typeface="Open Sauce"/>
              </a:rPr>
              <a:t>Example:</a:t>
            </a:r>
          </a:p>
          <a:p>
            <a:pPr algn="l" marL="1521957" indent="-507319" lvl="2">
              <a:lnSpc>
                <a:spcPts val="5287"/>
              </a:lnSpc>
              <a:buFont typeface="Arial"/>
              <a:buChar char="⚬"/>
            </a:pPr>
            <a:r>
              <a:rPr lang="en-US" sz="3524">
                <a:solidFill>
                  <a:srgbClr val="343432"/>
                </a:solidFill>
                <a:latin typeface="Open Sauce"/>
                <a:ea typeface="Open Sauce"/>
                <a:cs typeface="Open Sauce"/>
                <a:sym typeface="Open Sauce"/>
              </a:rPr>
              <a:t>"A number is even if and only if it is divisible by 2."</a:t>
            </a:r>
          </a:p>
          <a:p>
            <a:pPr algn="l" marL="0" indent="0" lvl="0">
              <a:lnSpc>
                <a:spcPts val="528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4198133" y="4951155"/>
            <a:ext cx="89792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1885579" y="3810757"/>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sp>
        <p:nvSpPr>
          <p:cNvPr name="AutoShape 5" id="5"/>
          <p:cNvSpPr/>
          <p:nvPr/>
        </p:nvSpPr>
        <p:spPr>
          <a:xfrm flipV="true">
            <a:off x="4198133" y="7250778"/>
            <a:ext cx="830149" cy="3057"/>
          </a:xfrm>
          <a:prstGeom prst="line">
            <a:avLst/>
          </a:prstGeom>
          <a:ln cap="rnd" w="28575">
            <a:solidFill>
              <a:srgbClr val="035D61"/>
            </a:solidFill>
            <a:prstDash val="sysDot"/>
            <a:headEnd type="none" len="sm" w="sm"/>
            <a:tailEnd type="oval" len="lg" w="lg"/>
          </a:ln>
        </p:spPr>
      </p:sp>
      <p:sp>
        <p:nvSpPr>
          <p:cNvPr name="Freeform 6" id="6"/>
          <p:cNvSpPr/>
          <p:nvPr/>
        </p:nvSpPr>
        <p:spPr>
          <a:xfrm flipH="false" flipV="false" rot="0">
            <a:off x="1885579" y="6113437"/>
            <a:ext cx="2312177" cy="2312177"/>
          </a:xfrm>
          <a:custGeom>
            <a:avLst/>
            <a:gdLst/>
            <a:ahLst/>
            <a:cxnLst/>
            <a:rect r="r" b="b" t="t" l="l"/>
            <a:pathLst>
              <a:path h="2312177" w="2312177">
                <a:moveTo>
                  <a:pt x="0" y="0"/>
                </a:moveTo>
                <a:lnTo>
                  <a:pt x="2312177" y="0"/>
                </a:lnTo>
                <a:lnTo>
                  <a:pt x="2312177" y="2312176"/>
                </a:lnTo>
                <a:lnTo>
                  <a:pt x="0" y="2312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sp>
        <p:nvSpPr>
          <p:cNvPr name="Freeform 7" id="7"/>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0">
            <a:off x="2153148" y="4096074"/>
            <a:ext cx="1798288" cy="179828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00025" cap="sq">
              <a:solidFill>
                <a:srgbClr val="123D33"/>
              </a:solidFill>
              <a:prstDash val="solid"/>
              <a:miter/>
            </a:ln>
          </p:spPr>
        </p:sp>
        <p:sp>
          <p:nvSpPr>
            <p:cNvPr name="TextBox 10" id="1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2153148" y="6370381"/>
            <a:ext cx="1798288" cy="179828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200025" cap="sq">
              <a:solidFill>
                <a:srgbClr val="123D33"/>
              </a:solidFill>
              <a:prstDash val="solid"/>
              <a:miter/>
            </a:ln>
          </p:spPr>
        </p:sp>
        <p:sp>
          <p:nvSpPr>
            <p:cNvPr name="TextBox 13" id="13"/>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4" id="14"/>
          <p:cNvSpPr/>
          <p:nvPr/>
        </p:nvSpPr>
        <p:spPr>
          <a:xfrm flipH="false" flipV="false" rot="0">
            <a:off x="2703668" y="4416090"/>
            <a:ext cx="676000" cy="1158256"/>
          </a:xfrm>
          <a:custGeom>
            <a:avLst/>
            <a:gdLst/>
            <a:ahLst/>
            <a:cxnLst/>
            <a:rect r="r" b="b" t="t" l="l"/>
            <a:pathLst>
              <a:path h="1158256" w="676000">
                <a:moveTo>
                  <a:pt x="0" y="0"/>
                </a:moveTo>
                <a:lnTo>
                  <a:pt x="676000" y="0"/>
                </a:lnTo>
                <a:lnTo>
                  <a:pt x="676000" y="1158256"/>
                </a:lnTo>
                <a:lnTo>
                  <a:pt x="0" y="1158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2477088" y="6805251"/>
            <a:ext cx="1129159" cy="897169"/>
          </a:xfrm>
          <a:custGeom>
            <a:avLst/>
            <a:gdLst/>
            <a:ahLst/>
            <a:cxnLst/>
            <a:rect r="r" b="b" t="t" l="l"/>
            <a:pathLst>
              <a:path h="897169" w="1129159">
                <a:moveTo>
                  <a:pt x="0" y="0"/>
                </a:moveTo>
                <a:lnTo>
                  <a:pt x="1129160" y="0"/>
                </a:lnTo>
                <a:lnTo>
                  <a:pt x="1129160" y="897168"/>
                </a:lnTo>
                <a:lnTo>
                  <a:pt x="0" y="8971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16" id="16"/>
          <p:cNvSpPr txBox="true"/>
          <p:nvPr/>
        </p:nvSpPr>
        <p:spPr>
          <a:xfrm rot="0">
            <a:off x="1885579" y="1530513"/>
            <a:ext cx="7845070"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Applications &amp; Importance</a:t>
            </a:r>
          </a:p>
        </p:txBody>
      </p:sp>
      <p:sp>
        <p:nvSpPr>
          <p:cNvPr name="TextBox 17" id="17"/>
          <p:cNvSpPr txBox="true"/>
          <p:nvPr/>
        </p:nvSpPr>
        <p:spPr>
          <a:xfrm rot="0">
            <a:off x="1885579" y="2395318"/>
            <a:ext cx="13393936" cy="1196364"/>
          </a:xfrm>
          <a:prstGeom prst="rect">
            <a:avLst/>
          </a:prstGeom>
        </p:spPr>
        <p:txBody>
          <a:bodyPr anchor="t" rtlCol="false" tIns="0" lIns="0" bIns="0" rIns="0">
            <a:spAutoFit/>
          </a:bodyPr>
          <a:lstStyle/>
          <a:p>
            <a:pPr algn="l" marL="0" indent="0" lvl="0">
              <a:lnSpc>
                <a:spcPts val="3299"/>
              </a:lnSpc>
            </a:pPr>
            <a:r>
              <a:rPr lang="en-US" sz="2199">
                <a:solidFill>
                  <a:srgbClr val="343432"/>
                </a:solidFill>
                <a:latin typeface="Open Sauce"/>
                <a:ea typeface="Open Sauce"/>
                <a:cs typeface="Open Sauce"/>
                <a:sym typeface="Open Sauce"/>
              </a:rPr>
              <a:t>Logical propositions are fundamental statements that are either true or false and form the basis of logical reasoning. They are widely used in computer science, mathematics, digital electronics, and AI for problem-solving, decision-making, and constructing algorithms or circuits.</a:t>
            </a:r>
          </a:p>
        </p:txBody>
      </p:sp>
      <p:sp>
        <p:nvSpPr>
          <p:cNvPr name="TextBox 18" id="18"/>
          <p:cNvSpPr txBox="true"/>
          <p:nvPr/>
        </p:nvSpPr>
        <p:spPr>
          <a:xfrm rot="0">
            <a:off x="5324655" y="4181804"/>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Why we study propositions:</a:t>
            </a:r>
          </a:p>
        </p:txBody>
      </p:sp>
      <p:sp>
        <p:nvSpPr>
          <p:cNvPr name="TextBox 19" id="19"/>
          <p:cNvSpPr txBox="true"/>
          <p:nvPr/>
        </p:nvSpPr>
        <p:spPr>
          <a:xfrm rot="0">
            <a:off x="5324655" y="4734524"/>
            <a:ext cx="6609283" cy="1748149"/>
          </a:xfrm>
          <a:prstGeom prst="rect">
            <a:avLst/>
          </a:prstGeom>
        </p:spPr>
        <p:txBody>
          <a:bodyPr anchor="t" rtlCol="false" tIns="0" lIns="0" bIns="0" rIns="0">
            <a:spAutoFit/>
          </a:bodyPr>
          <a:lstStyle/>
          <a:p>
            <a:pPr algn="l" marL="403046" indent="-201523" lvl="1">
              <a:lnSpc>
                <a:spcPts val="2800"/>
              </a:lnSpc>
              <a:buFont typeface="Arial"/>
              <a:buChar char="•"/>
            </a:pPr>
            <a:r>
              <a:rPr lang="en-US" sz="1866">
                <a:solidFill>
                  <a:srgbClr val="343432"/>
                </a:solidFill>
                <a:latin typeface="Open Sauce"/>
                <a:ea typeface="Open Sauce"/>
                <a:cs typeface="Open Sauce"/>
                <a:sym typeface="Open Sauce"/>
              </a:rPr>
              <a:t>Foundation of logic, proofs, and algorithms.</a:t>
            </a:r>
          </a:p>
          <a:p>
            <a:pPr algn="l" marL="403046" indent="-201523" lvl="1">
              <a:lnSpc>
                <a:spcPts val="2800"/>
              </a:lnSpc>
              <a:buFont typeface="Arial"/>
              <a:buChar char="•"/>
            </a:pPr>
            <a:r>
              <a:rPr lang="en-US" sz="1866">
                <a:solidFill>
                  <a:srgbClr val="343432"/>
                </a:solidFill>
                <a:latin typeface="Open Sauce"/>
                <a:ea typeface="Open Sauce"/>
                <a:cs typeface="Open Sauce"/>
                <a:sym typeface="Open Sauce"/>
              </a:rPr>
              <a:t>Used in computer science (circuit design, programming conditions).</a:t>
            </a:r>
          </a:p>
          <a:p>
            <a:pPr algn="l" marL="403046" indent="-201523" lvl="1">
              <a:lnSpc>
                <a:spcPts val="2800"/>
              </a:lnSpc>
              <a:buFont typeface="Arial"/>
              <a:buChar char="•"/>
            </a:pPr>
            <a:r>
              <a:rPr lang="en-US" sz="1866">
                <a:solidFill>
                  <a:srgbClr val="343432"/>
                </a:solidFill>
                <a:latin typeface="Open Sauce"/>
                <a:ea typeface="Open Sauce"/>
                <a:cs typeface="Open Sauce"/>
                <a:sym typeface="Open Sauce"/>
              </a:rPr>
              <a:t>Useful in mathematical reasoning &amp; problem solving.</a:t>
            </a:r>
          </a:p>
          <a:p>
            <a:pPr algn="l" marL="0" indent="0" lvl="0">
              <a:lnSpc>
                <a:spcPts val="2800"/>
              </a:lnSpc>
            </a:pPr>
          </a:p>
        </p:txBody>
      </p:sp>
      <p:sp>
        <p:nvSpPr>
          <p:cNvPr name="TextBox 20" id="20"/>
          <p:cNvSpPr txBox="true"/>
          <p:nvPr/>
        </p:nvSpPr>
        <p:spPr>
          <a:xfrm rot="0">
            <a:off x="5324655" y="6484484"/>
            <a:ext cx="5722599" cy="486045"/>
          </a:xfrm>
          <a:prstGeom prst="rect">
            <a:avLst/>
          </a:prstGeom>
        </p:spPr>
        <p:txBody>
          <a:bodyPr anchor="t" rtlCol="false" tIns="0" lIns="0" bIns="0" rIns="0">
            <a:spAutoFit/>
          </a:bodyPr>
          <a:lstStyle/>
          <a:p>
            <a:pPr algn="l" marL="0" indent="0" lvl="0">
              <a:lnSpc>
                <a:spcPts val="3971"/>
              </a:lnSpc>
              <a:spcBef>
                <a:spcPct val="0"/>
              </a:spcBef>
            </a:pPr>
            <a:r>
              <a:rPr lang="en-US" b="true" sz="2836" spc="-56">
                <a:solidFill>
                  <a:srgbClr val="106861"/>
                </a:solidFill>
                <a:latin typeface="Open Sauce Bold"/>
                <a:ea typeface="Open Sauce Bold"/>
                <a:cs typeface="Open Sauce Bold"/>
                <a:sym typeface="Open Sauce Bold"/>
              </a:rPr>
              <a:t>Quick example in real life:</a:t>
            </a:r>
          </a:p>
        </p:txBody>
      </p:sp>
      <p:sp>
        <p:nvSpPr>
          <p:cNvPr name="TextBox 21" id="21"/>
          <p:cNvSpPr txBox="true"/>
          <p:nvPr/>
        </p:nvSpPr>
        <p:spPr>
          <a:xfrm rot="0">
            <a:off x="5324655" y="7037204"/>
            <a:ext cx="6609283" cy="690874"/>
          </a:xfrm>
          <a:prstGeom prst="rect">
            <a:avLst/>
          </a:prstGeom>
        </p:spPr>
        <p:txBody>
          <a:bodyPr anchor="t" rtlCol="false" tIns="0" lIns="0" bIns="0" rIns="0">
            <a:spAutoFit/>
          </a:bodyPr>
          <a:lstStyle/>
          <a:p>
            <a:pPr algn="l" marL="403046" indent="-201523" lvl="1">
              <a:lnSpc>
                <a:spcPts val="2800"/>
              </a:lnSpc>
              <a:buFont typeface="Arial"/>
              <a:buChar char="•"/>
            </a:pPr>
            <a:r>
              <a:rPr lang="en-US" sz="1866">
                <a:solidFill>
                  <a:srgbClr val="343432"/>
                </a:solidFill>
                <a:latin typeface="Open Sauce"/>
                <a:ea typeface="Open Sauce"/>
                <a:cs typeface="Open Sauce"/>
                <a:sym typeface="Open Sauce"/>
              </a:rPr>
              <a:t>"If you pass the exam, then you graduate." (Conditional logic in rules).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941851" y="7005833"/>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3684175" y="7005833"/>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533783"/>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1" id="11"/>
          <p:cNvGrpSpPr/>
          <p:nvPr/>
        </p:nvGrpSpPr>
        <p:grpSpPr>
          <a:xfrm rot="0">
            <a:off x="8307532" y="7032444"/>
            <a:ext cx="1228028" cy="1226514"/>
            <a:chOff x="0" y="0"/>
            <a:chExt cx="323431" cy="323032"/>
          </a:xfrm>
        </p:grpSpPr>
        <p:sp>
          <p:nvSpPr>
            <p:cNvPr name="Freeform 12" id="12"/>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3" id="13"/>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grpSp>
        <p:nvGrpSpPr>
          <p:cNvPr name="Group 14" id="14"/>
          <p:cNvGrpSpPr/>
          <p:nvPr/>
        </p:nvGrpSpPr>
        <p:grpSpPr>
          <a:xfrm rot="0">
            <a:off x="4809335" y="8388753"/>
            <a:ext cx="1183417" cy="118341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7" id="17"/>
          <p:cNvSpPr/>
          <p:nvPr/>
        </p:nvSpPr>
        <p:spPr>
          <a:xfrm flipH="false" flipV="false" rot="0">
            <a:off x="5817551" y="2917644"/>
            <a:ext cx="4979963" cy="4114800"/>
          </a:xfrm>
          <a:custGeom>
            <a:avLst/>
            <a:gdLst/>
            <a:ahLst/>
            <a:cxnLst/>
            <a:rect r="r" b="b" t="t" l="l"/>
            <a:pathLst>
              <a:path h="4114800" w="4979963">
                <a:moveTo>
                  <a:pt x="0" y="0"/>
                </a:moveTo>
                <a:lnTo>
                  <a:pt x="4979963" y="0"/>
                </a:lnTo>
                <a:lnTo>
                  <a:pt x="497996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DAGwN-ueQRc</dc:identifier>
  <dcterms:modified xsi:type="dcterms:W3CDTF">2011-08-01T06:04:30Z</dcterms:modified>
  <cp:revision>1</cp:revision>
  <dc:title>Varendra University</dc:title>
</cp:coreProperties>
</file>